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8" r:id="rId2"/>
    <p:sldId id="256" r:id="rId3"/>
    <p:sldId id="261" r:id="rId4"/>
    <p:sldId id="308" r:id="rId5"/>
    <p:sldId id="262" r:id="rId6"/>
    <p:sldId id="311" r:id="rId7"/>
    <p:sldId id="312" r:id="rId8"/>
    <p:sldId id="313" r:id="rId9"/>
    <p:sldId id="314" r:id="rId10"/>
    <p:sldId id="315" r:id="rId11"/>
    <p:sldId id="316" r:id="rId12"/>
    <p:sldId id="259" r:id="rId13"/>
    <p:sldId id="305" r:id="rId14"/>
    <p:sldId id="257" r:id="rId15"/>
    <p:sldId id="263" r:id="rId16"/>
    <p:sldId id="260" r:id="rId17"/>
    <p:sldId id="264" r:id="rId18"/>
    <p:sldId id="265" r:id="rId19"/>
    <p:sldId id="266" r:id="rId20"/>
    <p:sldId id="267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289" r:id="rId38"/>
    <p:sldId id="290" r:id="rId39"/>
    <p:sldId id="307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9" r:id="rId51"/>
    <p:sldId id="310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9" autoAdjust="0"/>
    <p:restoredTop sz="93250" autoAdjust="0"/>
  </p:normalViewPr>
  <p:slideViewPr>
    <p:cSldViewPr>
      <p:cViewPr varScale="1">
        <p:scale>
          <a:sx n="92" d="100"/>
          <a:sy n="92" d="100"/>
        </p:scale>
        <p:origin x="-88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C20B8-99F0-4F20-87B4-23BC8D1BA43D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32BD4-56BA-400B-875B-1E0F329176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76915"/>
            <a:ext cx="5486400" cy="4794469"/>
          </a:xfrm>
          <a:ln/>
        </p:spPr>
        <p:txBody>
          <a:bodyPr/>
          <a:lstStyle/>
          <a:p>
            <a:pPr marL="0" indent="0" algn="just" defTabSz="895838" eaLnBrk="0" fontAlgn="base" hangingPunct="0">
              <a:buFontTx/>
              <a:buNone/>
              <a:defRPr/>
            </a:pPr>
            <a:endParaRPr lang="en-US" sz="900" dirty="0">
              <a:latin typeface="Cambria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499511" y="8877388"/>
            <a:ext cx="356902" cy="265051"/>
          </a:xfrm>
          <a:noFill/>
        </p:spPr>
        <p:txBody>
          <a:bodyPr/>
          <a:lstStyle/>
          <a:p>
            <a:fld id="{11B13C0A-C8F3-4144-98E9-4C7749D74655}" type="slidenum">
              <a:rPr lang="ru-RU" smtClean="0">
                <a:latin typeface="Arial" pitchFamily="34" charset="0"/>
              </a:rPr>
              <a:pPr/>
              <a:t>13</a:t>
            </a:fld>
            <a:endParaRPr lang="ru-RU" dirty="0" smtClean="0">
              <a:latin typeface="Arial" pitchFamily="34" charset="0"/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1-32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32BD4-56BA-400B-875B-1E0F329176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2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32BD4-56BA-400B-875B-1E0F329176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7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56302" y="2343151"/>
            <a:ext cx="3359098" cy="62865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F78009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71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NSDL e-Governance Infrastructure Limited</a:t>
            </a:r>
            <a:endParaRPr lang="en-US" sz="1200" b="1" dirty="0">
              <a:solidFill>
                <a:schemeClr val="accent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  <p:pic>
        <p:nvPicPr>
          <p:cNvPr id="14" name="Picture 13" descr="bottom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1828800"/>
            <a:ext cx="3352800" cy="457200"/>
          </a:xfrm>
        </p:spPr>
        <p:txBody>
          <a:bodyPr>
            <a:normAutofit/>
          </a:bodyPr>
          <a:lstStyle>
            <a:lvl1pPr algn="r">
              <a:buNone/>
              <a:defRPr sz="2800" b="1" i="0" u="none">
                <a:solidFill>
                  <a:srgbClr val="631B0D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3371850"/>
            <a:ext cx="3352800" cy="28575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Name of Presenter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562600" y="3714750"/>
            <a:ext cx="3352800" cy="28575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Designation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468839519.jpg"/>
          <p:cNvPicPr>
            <a:picLocks noChangeAspect="1"/>
          </p:cNvPicPr>
          <p:nvPr/>
        </p:nvPicPr>
        <p:blipFill>
          <a:blip r:embed="rId4" cstate="print"/>
          <a:srcRect l="34872" r="2564"/>
          <a:stretch>
            <a:fillRect/>
          </a:stretch>
        </p:blipFill>
        <p:spPr>
          <a:xfrm>
            <a:off x="0" y="1143000"/>
            <a:ext cx="4648200" cy="3943350"/>
          </a:xfrm>
          <a:prstGeom prst="flowChartDelay">
            <a:avLst/>
          </a:prstGeom>
          <a:solidFill>
            <a:schemeClr val="bg1"/>
          </a:solidFill>
          <a:ln w="63500" cap="rnd">
            <a:noFill/>
          </a:ln>
          <a:effectLst/>
        </p:spPr>
      </p:pic>
      <p:pic>
        <p:nvPicPr>
          <p:cNvPr id="18" name="Picture 17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  <p:pic>
        <p:nvPicPr>
          <p:cNvPr id="20" name="Picture 19" descr="bottom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562600" y="4286250"/>
            <a:ext cx="3352800" cy="22860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Date :  -  /  -  /  -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2950"/>
            <a:ext cx="5486400" cy="28027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3371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42951"/>
            <a:ext cx="2057400" cy="3851672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42951"/>
            <a:ext cx="6019800" cy="38516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ttom_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ottom_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72050"/>
            <a:ext cx="9144000" cy="114300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0004" y="171450"/>
            <a:ext cx="1619196" cy="3634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1242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71551"/>
            <a:ext cx="4953000" cy="36230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28750"/>
            <a:ext cx="3124200" cy="3165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57150"/>
            <a:ext cx="7772400" cy="5143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4239" y="4924767"/>
            <a:ext cx="2157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spc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Confidential. NSDL e-Gov Internal use only</a:t>
            </a:r>
            <a:endParaRPr lang="en-US" sz="800" spc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966" y="91440"/>
            <a:ext cx="9130035" cy="502154"/>
            <a:chOff x="13965" y="121920"/>
            <a:chExt cx="9130035" cy="669538"/>
          </a:xfrm>
        </p:grpSpPr>
        <p:pic>
          <p:nvPicPr>
            <p:cNvPr id="10" name="Picture 9" descr="HEADER.png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13965" y="153421"/>
              <a:ext cx="8728359" cy="638037"/>
            </a:xfrm>
            <a:prstGeom prst="rect">
              <a:avLst/>
            </a:prstGeom>
          </p:spPr>
        </p:pic>
        <p:pic>
          <p:nvPicPr>
            <p:cNvPr id="11" name="Picture 10" descr="logo-2.png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6898106" y="121920"/>
              <a:ext cx="2245894" cy="6400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2.pn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0.wav"/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Relationship Id="rId9" Type="http://schemas.openxmlformats.org/officeDocument/2006/relationships/audio" Target="../media/audio40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8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Withdrawal Process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" y="914400"/>
            <a:ext cx="481584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909426"/>
      </p:ext>
    </p:extLst>
  </p:cSld>
  <p:clrMapOvr>
    <a:masterClrMapping/>
  </p:clrMapOvr>
  <p:transition spd="slow" advClick="0" advTm="7000">
    <p:sndAc>
      <p:stSnd>
        <p:snd r:embed="rId2" name="page-flip-01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763" y="-1"/>
            <a:ext cx="9148764" cy="5143501"/>
            <a:chOff x="-4763" y="-1"/>
            <a:chExt cx="9148764" cy="5143501"/>
          </a:xfrm>
        </p:grpSpPr>
        <p:pic>
          <p:nvPicPr>
            <p:cNvPr id="6146" name="Picture 3" descr="image00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3" r="1610" b="4166"/>
            <a:stretch/>
          </p:blipFill>
          <p:spPr bwMode="auto">
            <a:xfrm>
              <a:off x="1" y="-1"/>
              <a:ext cx="9144000" cy="39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02" r="1767" b="5756"/>
            <a:stretch/>
          </p:blipFill>
          <p:spPr bwMode="auto">
            <a:xfrm>
              <a:off x="-4763" y="3986728"/>
              <a:ext cx="9143999" cy="1156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ular Callout 4"/>
          <p:cNvSpPr/>
          <p:nvPr/>
        </p:nvSpPr>
        <p:spPr>
          <a:xfrm>
            <a:off x="5257800" y="4284559"/>
            <a:ext cx="3040766" cy="561109"/>
          </a:xfrm>
          <a:custGeom>
            <a:avLst/>
            <a:gdLst>
              <a:gd name="connsiteX0" fmla="*/ 0 w 2823882"/>
              <a:gd name="connsiteY0" fmla="*/ 0 h 990600"/>
              <a:gd name="connsiteX1" fmla="*/ 470647 w 2823882"/>
              <a:gd name="connsiteY1" fmla="*/ 0 h 990600"/>
              <a:gd name="connsiteX2" fmla="*/ 470647 w 2823882"/>
              <a:gd name="connsiteY2" fmla="*/ 0 h 990600"/>
              <a:gd name="connsiteX3" fmla="*/ 1176618 w 2823882"/>
              <a:gd name="connsiteY3" fmla="*/ 0 h 990600"/>
              <a:gd name="connsiteX4" fmla="*/ 2823882 w 2823882"/>
              <a:gd name="connsiteY4" fmla="*/ 0 h 990600"/>
              <a:gd name="connsiteX5" fmla="*/ 2823882 w 2823882"/>
              <a:gd name="connsiteY5" fmla="*/ 165100 h 990600"/>
              <a:gd name="connsiteX6" fmla="*/ 2823882 w 2823882"/>
              <a:gd name="connsiteY6" fmla="*/ 165100 h 990600"/>
              <a:gd name="connsiteX7" fmla="*/ 2823882 w 2823882"/>
              <a:gd name="connsiteY7" fmla="*/ 412750 h 990600"/>
              <a:gd name="connsiteX8" fmla="*/ 2823882 w 2823882"/>
              <a:gd name="connsiteY8" fmla="*/ 990600 h 990600"/>
              <a:gd name="connsiteX9" fmla="*/ 1176618 w 2823882"/>
              <a:gd name="connsiteY9" fmla="*/ 990600 h 990600"/>
              <a:gd name="connsiteX10" fmla="*/ 470647 w 2823882"/>
              <a:gd name="connsiteY10" fmla="*/ 990600 h 990600"/>
              <a:gd name="connsiteX11" fmla="*/ 470647 w 2823882"/>
              <a:gd name="connsiteY11" fmla="*/ 990600 h 990600"/>
              <a:gd name="connsiteX12" fmla="*/ 0 w 2823882"/>
              <a:gd name="connsiteY12" fmla="*/ 990600 h 990600"/>
              <a:gd name="connsiteX13" fmla="*/ 0 w 2823882"/>
              <a:gd name="connsiteY13" fmla="*/ 412750 h 990600"/>
              <a:gd name="connsiteX14" fmla="*/ -186404 w 2823882"/>
              <a:gd name="connsiteY14" fmla="*/ 287789 h 990600"/>
              <a:gd name="connsiteX15" fmla="*/ 0 w 2823882"/>
              <a:gd name="connsiteY15" fmla="*/ 165100 h 990600"/>
              <a:gd name="connsiteX16" fmla="*/ 0 w 2823882"/>
              <a:gd name="connsiteY16" fmla="*/ 0 h 990600"/>
              <a:gd name="connsiteX0" fmla="*/ 186404 w 3315086"/>
              <a:gd name="connsiteY0" fmla="*/ 0 h 990600"/>
              <a:gd name="connsiteX1" fmla="*/ 657051 w 3315086"/>
              <a:gd name="connsiteY1" fmla="*/ 0 h 990600"/>
              <a:gd name="connsiteX2" fmla="*/ 657051 w 3315086"/>
              <a:gd name="connsiteY2" fmla="*/ 0 h 990600"/>
              <a:gd name="connsiteX3" fmla="*/ 1363022 w 3315086"/>
              <a:gd name="connsiteY3" fmla="*/ 0 h 990600"/>
              <a:gd name="connsiteX4" fmla="*/ 3010286 w 3315086"/>
              <a:gd name="connsiteY4" fmla="*/ 0 h 990600"/>
              <a:gd name="connsiteX5" fmla="*/ 3010286 w 3315086"/>
              <a:gd name="connsiteY5" fmla="*/ 165100 h 990600"/>
              <a:gd name="connsiteX6" fmla="*/ 3315086 w 3315086"/>
              <a:gd name="connsiteY6" fmla="*/ 203200 h 990600"/>
              <a:gd name="connsiteX7" fmla="*/ 3010286 w 3315086"/>
              <a:gd name="connsiteY7" fmla="*/ 412750 h 990600"/>
              <a:gd name="connsiteX8" fmla="*/ 3010286 w 3315086"/>
              <a:gd name="connsiteY8" fmla="*/ 990600 h 990600"/>
              <a:gd name="connsiteX9" fmla="*/ 1363022 w 3315086"/>
              <a:gd name="connsiteY9" fmla="*/ 990600 h 990600"/>
              <a:gd name="connsiteX10" fmla="*/ 657051 w 3315086"/>
              <a:gd name="connsiteY10" fmla="*/ 990600 h 990600"/>
              <a:gd name="connsiteX11" fmla="*/ 657051 w 3315086"/>
              <a:gd name="connsiteY11" fmla="*/ 990600 h 990600"/>
              <a:gd name="connsiteX12" fmla="*/ 186404 w 3315086"/>
              <a:gd name="connsiteY12" fmla="*/ 990600 h 990600"/>
              <a:gd name="connsiteX13" fmla="*/ 186404 w 3315086"/>
              <a:gd name="connsiteY13" fmla="*/ 412750 h 990600"/>
              <a:gd name="connsiteX14" fmla="*/ 0 w 3315086"/>
              <a:gd name="connsiteY14" fmla="*/ 287789 h 990600"/>
              <a:gd name="connsiteX15" fmla="*/ 186404 w 3315086"/>
              <a:gd name="connsiteY15" fmla="*/ 165100 h 990600"/>
              <a:gd name="connsiteX16" fmla="*/ 186404 w 3315086"/>
              <a:gd name="connsiteY16" fmla="*/ 0 h 990600"/>
              <a:gd name="connsiteX0" fmla="*/ 3524 w 3132206"/>
              <a:gd name="connsiteY0" fmla="*/ 0 h 990600"/>
              <a:gd name="connsiteX1" fmla="*/ 474171 w 3132206"/>
              <a:gd name="connsiteY1" fmla="*/ 0 h 990600"/>
              <a:gd name="connsiteX2" fmla="*/ 474171 w 3132206"/>
              <a:gd name="connsiteY2" fmla="*/ 0 h 990600"/>
              <a:gd name="connsiteX3" fmla="*/ 1180142 w 3132206"/>
              <a:gd name="connsiteY3" fmla="*/ 0 h 990600"/>
              <a:gd name="connsiteX4" fmla="*/ 2827406 w 3132206"/>
              <a:gd name="connsiteY4" fmla="*/ 0 h 990600"/>
              <a:gd name="connsiteX5" fmla="*/ 2827406 w 3132206"/>
              <a:gd name="connsiteY5" fmla="*/ 165100 h 990600"/>
              <a:gd name="connsiteX6" fmla="*/ 3132206 w 3132206"/>
              <a:gd name="connsiteY6" fmla="*/ 203200 h 990600"/>
              <a:gd name="connsiteX7" fmla="*/ 2827406 w 3132206"/>
              <a:gd name="connsiteY7" fmla="*/ 412750 h 990600"/>
              <a:gd name="connsiteX8" fmla="*/ 2827406 w 3132206"/>
              <a:gd name="connsiteY8" fmla="*/ 990600 h 990600"/>
              <a:gd name="connsiteX9" fmla="*/ 1180142 w 3132206"/>
              <a:gd name="connsiteY9" fmla="*/ 990600 h 990600"/>
              <a:gd name="connsiteX10" fmla="*/ 474171 w 3132206"/>
              <a:gd name="connsiteY10" fmla="*/ 990600 h 990600"/>
              <a:gd name="connsiteX11" fmla="*/ 474171 w 3132206"/>
              <a:gd name="connsiteY11" fmla="*/ 990600 h 990600"/>
              <a:gd name="connsiteX12" fmla="*/ 3524 w 3132206"/>
              <a:gd name="connsiteY12" fmla="*/ 990600 h 990600"/>
              <a:gd name="connsiteX13" fmla="*/ 3524 w 3132206"/>
              <a:gd name="connsiteY13" fmla="*/ 412750 h 990600"/>
              <a:gd name="connsiteX14" fmla="*/ 0 w 3132206"/>
              <a:gd name="connsiteY14" fmla="*/ 298547 h 990600"/>
              <a:gd name="connsiteX15" fmla="*/ 3524 w 3132206"/>
              <a:gd name="connsiteY15" fmla="*/ 165100 h 990600"/>
              <a:gd name="connsiteX16" fmla="*/ 3524 w 3132206"/>
              <a:gd name="connsiteY16" fmla="*/ 0 h 990600"/>
              <a:gd name="connsiteX0" fmla="*/ 3524 w 2833935"/>
              <a:gd name="connsiteY0" fmla="*/ 0 h 990600"/>
              <a:gd name="connsiteX1" fmla="*/ 474171 w 2833935"/>
              <a:gd name="connsiteY1" fmla="*/ 0 h 990600"/>
              <a:gd name="connsiteX2" fmla="*/ 474171 w 2833935"/>
              <a:gd name="connsiteY2" fmla="*/ 0 h 990600"/>
              <a:gd name="connsiteX3" fmla="*/ 1180142 w 2833935"/>
              <a:gd name="connsiteY3" fmla="*/ 0 h 990600"/>
              <a:gd name="connsiteX4" fmla="*/ 2827406 w 2833935"/>
              <a:gd name="connsiteY4" fmla="*/ 0 h 990600"/>
              <a:gd name="connsiteX5" fmla="*/ 2827406 w 2833935"/>
              <a:gd name="connsiteY5" fmla="*/ 165100 h 990600"/>
              <a:gd name="connsiteX6" fmla="*/ 2833935 w 2833935"/>
              <a:gd name="connsiteY6" fmla="*/ 283915 h 990600"/>
              <a:gd name="connsiteX7" fmla="*/ 2827406 w 2833935"/>
              <a:gd name="connsiteY7" fmla="*/ 412750 h 990600"/>
              <a:gd name="connsiteX8" fmla="*/ 2827406 w 2833935"/>
              <a:gd name="connsiteY8" fmla="*/ 990600 h 990600"/>
              <a:gd name="connsiteX9" fmla="*/ 1180142 w 2833935"/>
              <a:gd name="connsiteY9" fmla="*/ 990600 h 990600"/>
              <a:gd name="connsiteX10" fmla="*/ 474171 w 2833935"/>
              <a:gd name="connsiteY10" fmla="*/ 990600 h 990600"/>
              <a:gd name="connsiteX11" fmla="*/ 474171 w 2833935"/>
              <a:gd name="connsiteY11" fmla="*/ 990600 h 990600"/>
              <a:gd name="connsiteX12" fmla="*/ 3524 w 2833935"/>
              <a:gd name="connsiteY12" fmla="*/ 990600 h 990600"/>
              <a:gd name="connsiteX13" fmla="*/ 3524 w 2833935"/>
              <a:gd name="connsiteY13" fmla="*/ 412750 h 990600"/>
              <a:gd name="connsiteX14" fmla="*/ 0 w 2833935"/>
              <a:gd name="connsiteY14" fmla="*/ 298547 h 990600"/>
              <a:gd name="connsiteX15" fmla="*/ 3524 w 2833935"/>
              <a:gd name="connsiteY15" fmla="*/ 165100 h 990600"/>
              <a:gd name="connsiteX16" fmla="*/ 3524 w 2833935"/>
              <a:gd name="connsiteY16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3935" h="990600">
                <a:moveTo>
                  <a:pt x="3524" y="0"/>
                </a:moveTo>
                <a:lnTo>
                  <a:pt x="474171" y="0"/>
                </a:lnTo>
                <a:lnTo>
                  <a:pt x="474171" y="0"/>
                </a:lnTo>
                <a:lnTo>
                  <a:pt x="1180142" y="0"/>
                </a:lnTo>
                <a:lnTo>
                  <a:pt x="2827406" y="0"/>
                </a:lnTo>
                <a:lnTo>
                  <a:pt x="2827406" y="165100"/>
                </a:lnTo>
                <a:lnTo>
                  <a:pt x="2833935" y="283915"/>
                </a:lnTo>
                <a:lnTo>
                  <a:pt x="2827406" y="412750"/>
                </a:lnTo>
                <a:lnTo>
                  <a:pt x="2827406" y="990600"/>
                </a:lnTo>
                <a:lnTo>
                  <a:pt x="1180142" y="990600"/>
                </a:lnTo>
                <a:lnTo>
                  <a:pt x="474171" y="990600"/>
                </a:lnTo>
                <a:lnTo>
                  <a:pt x="474171" y="990600"/>
                </a:lnTo>
                <a:lnTo>
                  <a:pt x="3524" y="990600"/>
                </a:lnTo>
                <a:lnTo>
                  <a:pt x="3524" y="412750"/>
                </a:lnTo>
                <a:lnTo>
                  <a:pt x="0" y="298547"/>
                </a:lnTo>
                <a:cubicBezTo>
                  <a:pt x="1175" y="254065"/>
                  <a:pt x="2349" y="209582"/>
                  <a:pt x="3524" y="165100"/>
                </a:cubicBezTo>
                <a:lnTo>
                  <a:pt x="3524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Enter necessary details to get the corresponding pension amount</a:t>
            </a:r>
            <a:endParaRPr lang="en-IN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42950"/>
            <a:ext cx="9144000" cy="4114800"/>
          </a:xfrm>
        </p:spPr>
        <p:txBody>
          <a:bodyPr>
            <a:normAutofit fontScale="92500"/>
          </a:bodyPr>
          <a:lstStyle/>
          <a:p>
            <a:pPr marL="87312" lvl="1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This video demonstrates how </a:t>
            </a:r>
            <a:r>
              <a:rPr lang="en-US" sz="40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Subscribers </a:t>
            </a:r>
            <a:r>
              <a:rPr lang="en-US" sz="40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would capture a withdrawal request </a:t>
            </a:r>
            <a:r>
              <a:rPr lang="en-US" sz="40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(Superannuation / Pre-Mature Exit) in </a:t>
            </a:r>
            <a:r>
              <a:rPr lang="en-US" sz="40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CRA System </a:t>
            </a:r>
            <a:r>
              <a:rPr lang="en-US" sz="40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to exit from NPS</a:t>
            </a:r>
            <a:endParaRPr lang="en-US" sz="4000" dirty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  <p:sndAc>
          <p:stSnd>
            <p:snd r:embed="rId2" name="page-flip-01a.wav"/>
          </p:stSnd>
        </p:sndAc>
      </p:transition>
    </mc:Choice>
    <mc:Fallback xmlns="">
      <p:transition spd="med" advClick="0" advTm="10000">
        <p:fade/>
        <p:sndAc>
          <p:stSnd>
            <p:snd r:embed="rId3" name="page-flip-01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13144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 initiate withdrawal process, subscriber needs to go to</a:t>
            </a:r>
            <a:endParaRPr lang="en-US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264795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https://cra-nsdl.com/CRA/</a:t>
            </a:r>
          </a:p>
        </p:txBody>
      </p:sp>
    </p:spTree>
    <p:extLst>
      <p:ext uri="{BB962C8B-B14F-4D97-AF65-F5344CB8AC3E}">
        <p14:creationId xmlns:p14="http://schemas.microsoft.com/office/powerpoint/2010/main" val="15291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  <p:sndAc>
          <p:stSnd>
            <p:snd r:embed="rId2" name="page-flip-01a.wav"/>
          </p:stSnd>
        </p:sndAc>
      </p:transition>
    </mc:Choice>
    <mc:Fallback xmlns="">
      <p:transition spd="med" advClick="0" advTm="10000">
        <p:fade/>
        <p:sndAc>
          <p:stSnd>
            <p:snd r:embed="rId3" name="page-flip-01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 bwMode="auto">
          <a:xfrm>
            <a:off x="131374" y="3362"/>
            <a:ext cx="693157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C00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Prerequisite</a:t>
            </a: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0" y="742950"/>
            <a:ext cx="8991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1" indent="-449263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In order to initiate withdrawal process, subscriber need to use his “Claim ID” </a:t>
            </a:r>
          </a:p>
          <a:p>
            <a:pPr marL="342900" lvl="1" indent="0" algn="just">
              <a:buFont typeface="Wingdings" pitchFamily="2" charset="2"/>
              <a:buChar char="Ø"/>
            </a:pPr>
            <a:endParaRPr lang="en-US" sz="2400" dirty="0" smtClean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  <a:p>
            <a:pPr marL="893763" lvl="2" indent="-350838" algn="just"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In case of </a:t>
            </a:r>
            <a:r>
              <a:rPr lang="en-US" sz="20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Superannuation, 6 </a:t>
            </a:r>
            <a:r>
              <a:rPr lang="en-US" sz="20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months before subscriber’s retirement date, CRA </a:t>
            </a:r>
            <a:r>
              <a:rPr lang="en-US" sz="20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intimates “</a:t>
            </a:r>
            <a:r>
              <a:rPr lang="en-US" sz="20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Claim ID” to the subscriber through SMS, email and </a:t>
            </a:r>
            <a:r>
              <a:rPr lang="en-US" sz="20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letter</a:t>
            </a:r>
          </a:p>
          <a:p>
            <a:pPr marL="893763" lvl="2" indent="-350838" algn="just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  <a:p>
            <a:pPr marL="893763" lvl="2" indent="-350838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In case of Premature Exit request, subscriber can generate Claim ID by visiting his Nodal Office or POP</a:t>
            </a:r>
            <a:endParaRPr lang="en-US" sz="2400" dirty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73110"/>
      </p:ext>
    </p:extLst>
  </p:cSld>
  <p:clrMapOvr>
    <a:masterClrMapping/>
  </p:clrMapOvr>
  <p:transition spd="slow" advClick="0" advTm="25000">
    <p:sndAc>
      <p:stSnd>
        <p:snd r:embed="rId3" name="page-flip-01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iteshp\Desktop\Withdral\Final Screenshots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6224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653118" y="1127312"/>
            <a:ext cx="2823882" cy="1427629"/>
          </a:xfrm>
          <a:prstGeom prst="wedgeRectCallout">
            <a:avLst>
              <a:gd name="adj1" fmla="val -56601"/>
              <a:gd name="adj2" fmla="val -209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Enter your 12 digit </a:t>
            </a:r>
            <a:r>
              <a:rPr lang="en-IN" sz="1600" dirty="0" smtClean="0">
                <a:solidFill>
                  <a:schemeClr val="tx1"/>
                </a:solidFill>
                <a:cs typeface="Times New Roman" pitchFamily="18" charset="0"/>
              </a:rPr>
              <a:t>Permanent </a:t>
            </a:r>
            <a:r>
              <a:rPr lang="en-IN" sz="1600" dirty="0">
                <a:solidFill>
                  <a:schemeClr val="tx1"/>
                </a:solidFill>
                <a:cs typeface="Times New Roman" pitchFamily="18" charset="0"/>
              </a:rPr>
              <a:t>Retirement Account Number (PRAN</a:t>
            </a:r>
            <a:r>
              <a:rPr lang="en-IN" sz="1600" dirty="0" smtClean="0">
                <a:solidFill>
                  <a:schemeClr val="tx1"/>
                </a:solidFill>
                <a:cs typeface="Times New Roman" pitchFamily="18" charset="0"/>
              </a:rPr>
              <a:t>) as User ID &amp; IPIN as your password</a:t>
            </a:r>
            <a:endParaRPr lang="en-IN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21380"/>
      </p:ext>
    </p:extLst>
  </p:cSld>
  <p:clrMapOvr>
    <a:masterClrMapping/>
  </p:clrMapOvr>
  <p:transition spd="slow" advClick="0" advTm="1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iteshp\Desktop\Withdral\Final Screenshots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6224"/>
          <a:stretch/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7920" y="1331214"/>
            <a:ext cx="1030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110051132967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423160" y="1495806"/>
            <a:ext cx="103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**********</a:t>
            </a:r>
            <a:endParaRPr lang="en-US" sz="800" dirty="0"/>
          </a:p>
        </p:txBody>
      </p:sp>
      <p:pic>
        <p:nvPicPr>
          <p:cNvPr id="8" name="Picture 4" descr="D:\Mo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4789928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81" y="1962150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000">
        <p:cut/>
      </p:transition>
    </mc:Choice>
    <mc:Fallback xmlns="">
      <p:transition advClick="0" advTm="1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2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2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60037E-6 L -0.50538 -0.54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8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2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252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iteshp\Desktop\Withdral\Final Screenshots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 b="4125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Mo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52950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42950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Callout 3"/>
          <p:cNvSpPr/>
          <p:nvPr/>
        </p:nvSpPr>
        <p:spPr>
          <a:xfrm>
            <a:off x="1593475" y="881495"/>
            <a:ext cx="3429000" cy="908798"/>
          </a:xfrm>
          <a:prstGeom prst="upArrowCallout">
            <a:avLst>
              <a:gd name="adj1" fmla="val 50000"/>
              <a:gd name="adj2" fmla="val 25000"/>
              <a:gd name="adj3" fmla="val 15414"/>
              <a:gd name="adj4" fmla="val 84586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Click on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“Exit Withdrawal Request”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niteshp\Desktop\Withdral\Final Screenshots\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7" t="22636" r="57794" b="66109"/>
          <a:stretch/>
        </p:blipFill>
        <p:spPr bwMode="auto">
          <a:xfrm>
            <a:off x="2756646" y="672352"/>
            <a:ext cx="1102659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 Arrow Callout 8"/>
          <p:cNvSpPr/>
          <p:nvPr/>
        </p:nvSpPr>
        <p:spPr>
          <a:xfrm>
            <a:off x="1219200" y="1114170"/>
            <a:ext cx="4114800" cy="1228980"/>
          </a:xfrm>
          <a:prstGeom prst="upArrowCallout">
            <a:avLst>
              <a:gd name="adj1" fmla="val 50000"/>
              <a:gd name="adj2" fmla="val 25000"/>
              <a:gd name="adj3" fmla="val 15414"/>
              <a:gd name="adj4" fmla="val 84586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Click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“Initiate Withdrawal Request”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to initiate your withdrawal request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8000">
        <p:wipe dir="d"/>
        <p:sndAc>
          <p:stSnd>
            <p:snd r:embed="rId2" name="camera.wav"/>
          </p:stSnd>
        </p:sndAc>
      </p:transition>
    </mc:Choice>
    <mc:Fallback xmlns="">
      <p:transition spd="slow" advClick="0" advTm="18000">
        <p:wipe dir="d"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5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4279E-6 L -0.51788 -0.729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3" y="-36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4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1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1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1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15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uiExpand="1" build="allAtOnce" animBg="1"/>
      <p:bldP spid="9" grpId="0" animBg="1"/>
      <p:bldP spid="9" grpI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iteshp\Desktop\Withdral\Final Screenshots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 b="4125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iteshp\Desktop\Withdral\Final Screenshots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7" t="22636" r="57794" b="66109"/>
          <a:stretch/>
        </p:blipFill>
        <p:spPr bwMode="auto">
          <a:xfrm>
            <a:off x="2756646" y="672352"/>
            <a:ext cx="1102659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o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065" y="4725825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65" y="915825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500">
        <p:cut/>
      </p:transition>
    </mc:Choice>
    <mc:Fallback xmlns="">
      <p:transition advClick="0" advTm="45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4279E-6 L -0.51788 -0.729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3" y="-36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163" r="-1" b="8092"/>
          <a:stretch/>
        </p:blipFill>
        <p:spPr bwMode="auto">
          <a:xfrm>
            <a:off x="0" y="0"/>
            <a:ext cx="9163050" cy="51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Mou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065" y="4725825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iteshp\Desktop\Withdral\Final Screenshots\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5" t="43479" r="33118" b="51718"/>
          <a:stretch/>
        </p:blipFill>
        <p:spPr bwMode="auto">
          <a:xfrm>
            <a:off x="4993240" y="2596973"/>
            <a:ext cx="1006868" cy="3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Ha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7429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318250" y="2114550"/>
            <a:ext cx="2218429" cy="1701800"/>
          </a:xfrm>
          <a:prstGeom prst="wedgeRectCallout">
            <a:avLst>
              <a:gd name="adj1" fmla="val -59437"/>
              <a:gd name="adj2" fmla="val -1911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Select withdrawal </a:t>
            </a:r>
            <a:r>
              <a:rPr lang="en-US" sz="2000" dirty="0" smtClean="0">
                <a:solidFill>
                  <a:schemeClr val="tx1"/>
                </a:solidFill>
              </a:rPr>
              <a:t>option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“Superannuation”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or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n-US" sz="2000" dirty="0">
                <a:solidFill>
                  <a:schemeClr val="tx1"/>
                </a:solidFill>
              </a:rPr>
              <a:t>Premature </a:t>
            </a:r>
            <a:r>
              <a:rPr lang="en-US" sz="2000" dirty="0" smtClean="0">
                <a:solidFill>
                  <a:schemeClr val="tx1"/>
                </a:solidFill>
              </a:rPr>
              <a:t>Exit”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 descr="D:\Mou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53" y="4887750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Ha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49" y="2739149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iteshp\Desktop\Withdral\Final Screenshots\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8" t="20822" r="23325" b="77267"/>
          <a:stretch/>
        </p:blipFill>
        <p:spPr bwMode="auto">
          <a:xfrm>
            <a:off x="6318250" y="666750"/>
            <a:ext cx="809847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7000">
        <p:wipe dir="d"/>
        <p:sndAc>
          <p:stSnd>
            <p:snd r:embed="rId2" name="camera.wav"/>
          </p:stSnd>
        </p:sndAc>
      </p:transition>
    </mc:Choice>
    <mc:Fallback xmlns="">
      <p:transition spd="slow" advClick="0" advTm="17000">
        <p:wipe dir="d"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926E-6 L -0.24392 -0.39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19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2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25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35802E-6 L -0.21216 -0.400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2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781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Mo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065" y="4725825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28505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184205" y="321421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4680" y="4171950"/>
            <a:ext cx="482920" cy="125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00338" y="4122344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40</a:t>
            </a:r>
            <a:endParaRPr lang="en-US" sz="1000" dirty="0"/>
          </a:p>
        </p:txBody>
      </p:sp>
      <p:sp>
        <p:nvSpPr>
          <p:cNvPr id="11" name="Rectangular Callout 10"/>
          <p:cNvSpPr/>
          <p:nvPr/>
        </p:nvSpPr>
        <p:spPr>
          <a:xfrm>
            <a:off x="3962400" y="3689221"/>
            <a:ext cx="2057399" cy="1173773"/>
          </a:xfrm>
          <a:prstGeom prst="wedgeRectCallout">
            <a:avLst>
              <a:gd name="adj1" fmla="val -59437"/>
              <a:gd name="adj2" fmla="val -1911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needs to enter withdrawal percentage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315520" y="1550240"/>
            <a:ext cx="5257800" cy="1173773"/>
          </a:xfrm>
          <a:prstGeom prst="wedgeRectCallout">
            <a:avLst>
              <a:gd name="adj1" fmla="val -50017"/>
              <a:gd name="adj2" fmla="val -1370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the total corpus amount is below 2 lakhs at the time of retirement, subscriber can opt for 100% withdrawal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2063" y="4130645"/>
            <a:ext cx="3337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100</a:t>
            </a:r>
            <a:endParaRPr lang="en-US" sz="1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2" t="53360" r="54260" b="43110"/>
          <a:stretch/>
        </p:blipFill>
        <p:spPr bwMode="auto">
          <a:xfrm>
            <a:off x="3184205" y="2750683"/>
            <a:ext cx="987561" cy="17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84206" y="4013140"/>
            <a:ext cx="473394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96474" y="3971895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60</a:t>
            </a:r>
            <a:endParaRPr lang="en-US" sz="1000" dirty="0"/>
          </a:p>
        </p:txBody>
      </p:sp>
      <p:pic>
        <p:nvPicPr>
          <p:cNvPr id="16" name="Picture 15" descr="D:\Mouse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1454340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:\Hand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725825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iteshp\Desktop\Withdral\Final Screenshots\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8" t="20817" r="23325" b="77518"/>
          <a:stretch/>
        </p:blipFill>
        <p:spPr bwMode="auto">
          <a:xfrm>
            <a:off x="6318249" y="692944"/>
            <a:ext cx="809847" cy="1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23457E-7 L -0.53559 -0.280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-14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8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701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451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3319E-6 L -0.45 0.6514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32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451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701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11" grpId="1" build="allAtOnce" animBg="1"/>
      <p:bldP spid="12" grpId="0" animBg="1"/>
      <p:bldP spid="12" grpId="1" build="allAtOnce" animBg="1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256"/>
            <a:ext cx="7772400" cy="514350"/>
          </a:xfrm>
        </p:spPr>
        <p:txBody>
          <a:bodyPr/>
          <a:lstStyle/>
          <a:p>
            <a:r>
              <a:rPr lang="en-US" dirty="0" smtClean="0"/>
              <a:t>Exit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42950"/>
            <a:ext cx="9144000" cy="4114800"/>
          </a:xfrm>
        </p:spPr>
        <p:txBody>
          <a:bodyPr>
            <a:normAutofit/>
          </a:bodyPr>
          <a:lstStyle/>
          <a:p>
            <a:pPr marL="87312" lvl="1"/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A subscriber can exit from National Pension System (NPS) on following conditions</a:t>
            </a:r>
            <a:endParaRPr lang="en-US" sz="2400" dirty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  <a:p>
            <a:pPr marL="536575" lvl="1" indent="-449263" algn="l">
              <a:buFont typeface="Wingdings" pitchFamily="2" charset="2"/>
              <a:buChar char="Ø"/>
            </a:pPr>
            <a:endParaRPr lang="en-US" sz="2400" dirty="0" smtClean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  <a:p>
            <a:pPr marL="536575" lvl="1" indent="-449263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Upon </a:t>
            </a:r>
            <a:r>
              <a:rPr lang="en-US" sz="24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attainment of the age of 60 </a:t>
            </a:r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years (Superannuation</a:t>
            </a:r>
            <a:r>
              <a:rPr lang="en-US" sz="24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)</a:t>
            </a:r>
          </a:p>
          <a:p>
            <a:pPr marL="536575" lvl="1" indent="-449263" algn="l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  <a:p>
            <a:pPr marL="536575" lvl="1" indent="-449263" algn="l"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At any time before attaining the age of 60 years </a:t>
            </a:r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(Premature Exit)</a:t>
            </a:r>
            <a:endParaRPr lang="en-US" sz="2400" dirty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  <a:p>
            <a:pPr marL="536575" lvl="1" indent="-449263" algn="l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  <a:p>
            <a:pPr marL="536575" lvl="1" indent="-449263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Death </a:t>
            </a:r>
            <a:r>
              <a:rPr lang="en-US" sz="24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of the subscriber </a:t>
            </a:r>
          </a:p>
        </p:txBody>
      </p:sp>
    </p:spTree>
    <p:extLst>
      <p:ext uri="{BB962C8B-B14F-4D97-AF65-F5344CB8AC3E}">
        <p14:creationId xmlns:p14="http://schemas.microsoft.com/office/powerpoint/2010/main" val="1741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  <p:sndAc>
          <p:stSnd>
            <p:snd r:embed="rId2" name="page-flip-01a.wav"/>
          </p:stSnd>
        </p:sndAc>
      </p:transition>
    </mc:Choice>
    <mc:Fallback xmlns="">
      <p:transition spd="med" advClick="0" advTm="15000">
        <p:fade/>
        <p:sndAc>
          <p:stSnd>
            <p:snd r:embed="rId3" name="page-flip-01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6" b="11198"/>
          <a:stretch/>
        </p:blipFill>
        <p:spPr bwMode="auto">
          <a:xfrm>
            <a:off x="-38100" y="0"/>
            <a:ext cx="91820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7" t="80153" r="58837" b="10119"/>
          <a:stretch/>
        </p:blipFill>
        <p:spPr bwMode="auto">
          <a:xfrm>
            <a:off x="3200400" y="4250804"/>
            <a:ext cx="533400" cy="47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3864769" y="3077031"/>
            <a:ext cx="3733800" cy="1173773"/>
          </a:xfrm>
          <a:prstGeom prst="wedgeRectCallout">
            <a:avLst>
              <a:gd name="adj1" fmla="val -56995"/>
              <a:gd name="adj2" fmla="val 45944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needs to enter frequency. Kindly note for Govt. subscriber, frequency should be monthly only.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D:\Mous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605" y="895350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Hand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4260763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15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32953E-6 L -0.57414 0.674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15" y="336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4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1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7" r="-1494" b="7581"/>
          <a:stretch/>
        </p:blipFill>
        <p:spPr bwMode="auto">
          <a:xfrm>
            <a:off x="0" y="1"/>
            <a:ext cx="9315450" cy="513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1" t="83661" r="55417" b="10450"/>
          <a:stretch/>
        </p:blipFill>
        <p:spPr bwMode="auto">
          <a:xfrm>
            <a:off x="3221831" y="4537371"/>
            <a:ext cx="792917" cy="4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4205248" y="3495854"/>
            <a:ext cx="2057399" cy="1173773"/>
          </a:xfrm>
          <a:prstGeom prst="wedgeRectCallout">
            <a:avLst>
              <a:gd name="adj1" fmla="val -56995"/>
              <a:gd name="adj2" fmla="val 45944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needs to enter marital status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 descr="D:\Mous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135" y="1657350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:\Hand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248" y="4614238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0" t="70290" r="58377" b="26563"/>
          <a:stretch/>
        </p:blipFill>
        <p:spPr bwMode="auto">
          <a:xfrm>
            <a:off x="3123729" y="4298942"/>
            <a:ext cx="749074" cy="17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659E-6 L -0.51319 0.597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29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9921" r="16224" b="9921"/>
          <a:stretch/>
        </p:blipFill>
        <p:spPr bwMode="auto">
          <a:xfrm>
            <a:off x="0" y="1905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800600" y="3186943"/>
            <a:ext cx="2057399" cy="1173773"/>
          </a:xfrm>
          <a:prstGeom prst="wedgeRectCallout">
            <a:avLst>
              <a:gd name="adj1" fmla="val -71153"/>
              <a:gd name="adj2" fmla="val 41929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needs to enter Spouse Date of Birth &amp; Gender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D:\Mou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135" y="1657350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Han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4771833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5486399" y="4360716"/>
            <a:ext cx="2057399" cy="684942"/>
          </a:xfrm>
          <a:prstGeom prst="wedgeRectCallout">
            <a:avLst>
              <a:gd name="adj1" fmla="val -67397"/>
              <a:gd name="adj2" fmla="val 21082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ASP scheme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t="64965" r="56667" b="30521"/>
          <a:stretch/>
        </p:blipFill>
        <p:spPr bwMode="auto">
          <a:xfrm>
            <a:off x="2762250" y="4486083"/>
            <a:ext cx="1047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5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5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35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8338E-6 L -0.48819 0.613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30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3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6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  <p:bldP spid="9" grpId="0" animBg="1"/>
      <p:bldP spid="9" grpI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6" b="885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:\Mou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135" y="1531399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1" t="57083" r="19459" b="32143"/>
          <a:stretch/>
        </p:blipFill>
        <p:spPr bwMode="auto">
          <a:xfrm>
            <a:off x="3076574" y="3986640"/>
            <a:ext cx="4276726" cy="55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D:\Hand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986671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15486 0.4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6" b="885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Mou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135" y="1657350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t="63253" r="16837" b="26856"/>
          <a:stretch/>
        </p:blipFill>
        <p:spPr bwMode="auto">
          <a:xfrm>
            <a:off x="3055620" y="4209938"/>
            <a:ext cx="4324978" cy="4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D:\Hand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020" y="4175755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t="63725" r="19034" b="32031"/>
          <a:stretch/>
        </p:blipFill>
        <p:spPr bwMode="auto">
          <a:xfrm>
            <a:off x="3055620" y="3932770"/>
            <a:ext cx="4324978" cy="21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15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3827E-6 L -0.16319 0.494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2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722" r="99" b="8334"/>
          <a:stretch/>
        </p:blipFill>
        <p:spPr bwMode="auto">
          <a:xfrm>
            <a:off x="-14514" y="-22679"/>
            <a:ext cx="9158514" cy="516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Mou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135" y="1657350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Han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446355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3827E-6 L -0.47986 0.55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3" y="2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b="8334"/>
          <a:stretch/>
        </p:blipFill>
        <p:spPr bwMode="auto">
          <a:xfrm>
            <a:off x="-38100" y="0"/>
            <a:ext cx="924040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D:\Mo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099" y="2955667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01" y="4933950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37240" r="22723" b="10416"/>
          <a:stretch/>
        </p:blipFill>
        <p:spPr bwMode="auto">
          <a:xfrm>
            <a:off x="1447800" y="285750"/>
            <a:ext cx="66929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858771" y="2973352"/>
            <a:ext cx="2904229" cy="2112998"/>
          </a:xfrm>
          <a:prstGeom prst="wedgeRectCallout">
            <a:avLst>
              <a:gd name="adj1" fmla="val -78006"/>
              <a:gd name="adj2" fmla="val 33900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Verify </a:t>
            </a:r>
            <a:r>
              <a:rPr lang="en-US" dirty="0" smtClean="0">
                <a:solidFill>
                  <a:schemeClr val="tx1"/>
                </a:solidFill>
              </a:rPr>
              <a:t>the details entered by you and </a:t>
            </a:r>
            <a:r>
              <a:rPr lang="en-US" dirty="0">
                <a:solidFill>
                  <a:schemeClr val="tx1"/>
                </a:solidFill>
              </a:rPr>
              <a:t>click “Proceed” to </a:t>
            </a:r>
            <a:r>
              <a:rPr lang="en-US" dirty="0" smtClean="0">
                <a:solidFill>
                  <a:schemeClr val="tx1"/>
                </a:solidFill>
              </a:rPr>
              <a:t>continue. In case user wish to edit any details, please click “Cancel”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4809259"/>
            <a:ext cx="990600" cy="290945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5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5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50278 0.400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build="allAtOnce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r="227" b="7823"/>
          <a:stretch/>
        </p:blipFill>
        <p:spPr bwMode="auto">
          <a:xfrm>
            <a:off x="7257" y="13608"/>
            <a:ext cx="9136743" cy="508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3" t="52344" r="41288" b="41666"/>
          <a:stretch/>
        </p:blipFill>
        <p:spPr bwMode="auto">
          <a:xfrm>
            <a:off x="4419600" y="2647951"/>
            <a:ext cx="990600" cy="34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D:\Mou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34" y="3714750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Ha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71929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5943599" y="1882808"/>
            <a:ext cx="2247899" cy="1143000"/>
          </a:xfrm>
          <a:prstGeom prst="wedgeRectCallout">
            <a:avLst>
              <a:gd name="adj1" fmla="val -72450"/>
              <a:gd name="adj2" fmla="val 33264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 </a:t>
            </a:r>
            <a:r>
              <a:rPr lang="en-US" dirty="0">
                <a:solidFill>
                  <a:schemeClr val="tx1"/>
                </a:solidFill>
              </a:rPr>
              <a:t>need to select transaction type “Electronic”</a:t>
            </a:r>
          </a:p>
        </p:txBody>
      </p:sp>
    </p:spTree>
    <p:extLst>
      <p:ext uri="{BB962C8B-B14F-4D97-AF65-F5344CB8AC3E}">
        <p14:creationId xmlns:p14="http://schemas.microsoft.com/office/powerpoint/2010/main" val="1300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3827E-6 L -0.33576 -0.187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-9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9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r="227" b="7823"/>
          <a:stretch/>
        </p:blipFill>
        <p:spPr bwMode="auto">
          <a:xfrm>
            <a:off x="7257" y="13608"/>
            <a:ext cx="9136743" cy="508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D:\Mou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7299" y="2090871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:\Han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798" y="4866916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6208059" y="3197263"/>
            <a:ext cx="2770094" cy="1808198"/>
          </a:xfrm>
          <a:prstGeom prst="wedgeRectCallout">
            <a:avLst>
              <a:gd name="adj1" fmla="val -77635"/>
              <a:gd name="adj2" fmla="val 41855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“Edit” to </a:t>
            </a:r>
            <a:r>
              <a:rPr lang="en-US" dirty="0" smtClean="0">
                <a:solidFill>
                  <a:schemeClr val="tx1"/>
                </a:solidFill>
              </a:rPr>
              <a:t>change subscriber bank details if required. Subscriber </a:t>
            </a:r>
            <a:r>
              <a:rPr lang="en-US" dirty="0">
                <a:solidFill>
                  <a:schemeClr val="tx1"/>
                </a:solidFill>
              </a:rPr>
              <a:t>withdrawal amount will be transferred to this bank account.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7600" y="4770114"/>
            <a:ext cx="1752600" cy="235347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6584861" y="1581150"/>
            <a:ext cx="2393292" cy="1523243"/>
          </a:xfrm>
          <a:prstGeom prst="wedgeRectCallout">
            <a:avLst>
              <a:gd name="adj1" fmla="val -49581"/>
              <a:gd name="adj2" fmla="val 240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Nodal Office has to enter last </a:t>
            </a:r>
            <a:r>
              <a:rPr lang="en-US" dirty="0">
                <a:solidFill>
                  <a:schemeClr val="tx1"/>
                </a:solidFill>
              </a:rPr>
              <a:t>drawn salary bank account </a:t>
            </a:r>
            <a:r>
              <a:rPr lang="en-US" dirty="0" smtClean="0">
                <a:solidFill>
                  <a:schemeClr val="tx1"/>
                </a:solidFill>
              </a:rPr>
              <a:t>details of subscriber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63" t="56502" r="39292" b="38929"/>
          <a:stretch/>
        </p:blipFill>
        <p:spPr bwMode="auto">
          <a:xfrm>
            <a:off x="4392104" y="2682462"/>
            <a:ext cx="1170496" cy="20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5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6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3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3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95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2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16523E-7 L -0.42066 0.559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279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2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4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build="allAtOnce" animBg="1"/>
      <p:bldP spid="17" grpId="0" animBg="1"/>
      <p:bldP spid="17" grpId="1" animBg="1"/>
      <p:bldP spid="18" grpId="0" animBg="1"/>
      <p:bldP spid="18" grpId="1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13392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10120" r="-173" b="7675"/>
          <a:stretch/>
        </p:blipFill>
        <p:spPr bwMode="auto">
          <a:xfrm>
            <a:off x="0" y="0"/>
            <a:ext cx="9144000" cy="487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2656" y="2595685"/>
            <a:ext cx="11586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ALLA0212162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2656" y="3994900"/>
            <a:ext cx="17223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sondhia@gmail.com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79340" r="15808" b="15869"/>
          <a:stretch/>
        </p:blipFill>
        <p:spPr bwMode="auto">
          <a:xfrm>
            <a:off x="137885" y="4786188"/>
            <a:ext cx="8868229" cy="35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334000" y="2436685"/>
            <a:ext cx="2057400" cy="2349503"/>
          </a:xfrm>
          <a:prstGeom prst="wedgeRectCallout">
            <a:avLst>
              <a:gd name="adj1" fmla="val -50063"/>
              <a:gd name="adj2" fmla="val 16705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Please enter your bank IFS Code along with your email ID and PAN/</a:t>
            </a:r>
            <a:r>
              <a:rPr lang="en-US" sz="2000" dirty="0" err="1" smtClean="0">
                <a:solidFill>
                  <a:schemeClr val="tx1"/>
                </a:solidFill>
              </a:rPr>
              <a:t>Aadhaar</a:t>
            </a:r>
            <a:r>
              <a:rPr lang="en-US" sz="2000" dirty="0" smtClean="0">
                <a:solidFill>
                  <a:schemeClr val="tx1"/>
                </a:solidFill>
              </a:rPr>
              <a:t> number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981193" y="2651392"/>
            <a:ext cx="276607" cy="174915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:\Mous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75742"/>
            <a:ext cx="227973" cy="1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309639" y="3778603"/>
            <a:ext cx="88900" cy="86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:\Hand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972" y="4925700"/>
            <a:ext cx="304800" cy="1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6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51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352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352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914E-6 L 0.4125 0.609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3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352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602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352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build="allAtOnce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5603"/>
            <a:ext cx="7772400" cy="514350"/>
          </a:xfrm>
        </p:spPr>
        <p:txBody>
          <a:bodyPr/>
          <a:lstStyle/>
          <a:p>
            <a:r>
              <a:rPr lang="en-US" dirty="0"/>
              <a:t>Superannuation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42950"/>
            <a:ext cx="9144000" cy="4114800"/>
          </a:xfrm>
        </p:spPr>
        <p:txBody>
          <a:bodyPr>
            <a:normAutofit/>
          </a:bodyPr>
          <a:lstStyle/>
          <a:p>
            <a:pPr marL="536575" lvl="1" indent="-449263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Subscriber can withdraw a lump sum amount up to 60% of total corpus</a:t>
            </a:r>
            <a:endParaRPr lang="en-US" sz="2400" dirty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  <a:p>
            <a:pPr marL="536575" lvl="1" indent="-449263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Remaining 40% needs to be used for buying an Annuity Scheme from Annuity Service Provider (ASP)</a:t>
            </a:r>
          </a:p>
          <a:p>
            <a:pPr marL="536575" lvl="1" indent="-449263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Subscriber can select any one of the available ASPs from whom he / she will get monthly pension</a:t>
            </a:r>
            <a:endParaRPr lang="en-US" sz="2400" dirty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3715"/>
      </p:ext>
    </p:extLst>
  </p:cSld>
  <p:clrMapOvr>
    <a:masterClrMapping/>
  </p:clrMapOvr>
  <p:transition spd="med" advClick="0" advTm="30000">
    <p:fade/>
    <p:sndAc>
      <p:stSnd>
        <p:snd r:embed="rId2" name="page-flip-01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2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iteshp\Desktop\Withdral\Final Screenshots\1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14844" r="14934" b="52864"/>
          <a:stretch/>
        </p:blipFill>
        <p:spPr bwMode="auto">
          <a:xfrm>
            <a:off x="445549" y="243277"/>
            <a:ext cx="8393651" cy="17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Mous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1657350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Hand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598608"/>
            <a:ext cx="384810" cy="2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6208059" y="3333750"/>
            <a:ext cx="2770094" cy="1264858"/>
          </a:xfrm>
          <a:prstGeom prst="wedgeRectCallout">
            <a:avLst>
              <a:gd name="adj1" fmla="val -121806"/>
              <a:gd name="adj2" fmla="val 49153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“Edit” button to </a:t>
            </a:r>
            <a:r>
              <a:rPr lang="en-US" dirty="0" smtClean="0">
                <a:solidFill>
                  <a:schemeClr val="tx1"/>
                </a:solidFill>
              </a:rPr>
              <a:t>enter/update subscriber  </a:t>
            </a:r>
            <a:r>
              <a:rPr lang="en-US" dirty="0">
                <a:solidFill>
                  <a:schemeClr val="tx1"/>
                </a:solidFill>
              </a:rPr>
              <a:t>nomination </a:t>
            </a:r>
            <a:r>
              <a:rPr lang="en-US" dirty="0" smtClean="0">
                <a:solidFill>
                  <a:schemeClr val="tx1"/>
                </a:solidFill>
              </a:rPr>
              <a:t>details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88879"/>
      </p:ext>
    </p:extLst>
  </p:cSld>
  <p:clrMapOvr>
    <a:masterClrMapping/>
  </p:clrMapOvr>
  <p:transition spd="slow" advClick="0" advTm="0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45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3827E-6 L -0.47205 0.568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1" y="2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4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teshp\Desktop\Withdral\Final Screenshots\2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38400" y="76200"/>
            <a:ext cx="6172200" cy="104775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Enter </a:t>
            </a:r>
            <a:r>
              <a:rPr lang="en-US" dirty="0" smtClean="0"/>
              <a:t>nomination </a:t>
            </a:r>
            <a:r>
              <a:rPr lang="en-US" dirty="0"/>
              <a:t>details such as Name, </a:t>
            </a:r>
            <a:r>
              <a:rPr lang="en-US" dirty="0" smtClean="0"/>
              <a:t>Relationship </a:t>
            </a:r>
            <a:r>
              <a:rPr lang="en-US" dirty="0"/>
              <a:t>with nominee, Major/Minor, % </a:t>
            </a:r>
            <a:r>
              <a:rPr lang="en-US" dirty="0" smtClean="0"/>
              <a:t>Share </a:t>
            </a:r>
            <a:r>
              <a:rPr lang="en-US" dirty="0"/>
              <a:t>and in case of </a:t>
            </a:r>
            <a:r>
              <a:rPr lang="en-US" dirty="0" smtClean="0"/>
              <a:t>minor, </a:t>
            </a:r>
            <a:r>
              <a:rPr lang="en-US" dirty="0"/>
              <a:t>Guardian Name</a:t>
            </a:r>
            <a:r>
              <a:rPr lang="en-US" dirty="0" smtClean="0"/>
              <a:t>. Fields marked by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are mandatory</a:t>
            </a:r>
            <a:endParaRPr lang="en-US" dirty="0"/>
          </a:p>
        </p:txBody>
      </p:sp>
      <p:sp>
        <p:nvSpPr>
          <p:cNvPr id="2" name="Rectangular Callout 1"/>
          <p:cNvSpPr/>
          <p:nvPr/>
        </p:nvSpPr>
        <p:spPr>
          <a:xfrm>
            <a:off x="941294" y="3943350"/>
            <a:ext cx="4583206" cy="926726"/>
          </a:xfrm>
          <a:prstGeom prst="wedgeRectCallout">
            <a:avLst>
              <a:gd name="adj1" fmla="val -57211"/>
              <a:gd name="adj2" fmla="val -2097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Click “Add” button if subscriber wants to add additional nominees. Maximum 3 nominees can be added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58047"/>
      </p:ext>
    </p:extLst>
  </p:cSld>
  <p:clrMapOvr>
    <a:masterClrMapping/>
  </p:clrMapOvr>
  <p:transition spd="slow" advClick="0" advTm="0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1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137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iteshp\Desktop\Withdral\Final Screenshots\2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Mou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66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Han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476750"/>
            <a:ext cx="455295" cy="3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0" y="76200"/>
            <a:ext cx="2870200" cy="104775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Click confirm button to submit nomination details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5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75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825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825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48333 0.75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3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825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75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iteshp\Desktop\Withdral\Final Screenshots\26.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Mous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07713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iteshp\Desktop\Withdral\cro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61" y="1454407"/>
            <a:ext cx="274244" cy="1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486402" y="1076991"/>
            <a:ext cx="3047998" cy="1380744"/>
          </a:xfrm>
          <a:prstGeom prst="wedgeRectCallout">
            <a:avLst>
              <a:gd name="adj1" fmla="val -91942"/>
              <a:gd name="adj2" fmla="val -241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1"/>
                </a:solidFill>
              </a:rPr>
              <a:t>User need to select these two documents</a:t>
            </a:r>
            <a:endParaRPr lang="en-US" sz="2300" dirty="0">
              <a:solidFill>
                <a:schemeClr val="tx1"/>
              </a:solidFill>
            </a:endParaRPr>
          </a:p>
        </p:txBody>
      </p:sp>
      <p:pic>
        <p:nvPicPr>
          <p:cNvPr id="20" name="Picture 2" descr="C:\Users\niteshp\Desktop\Withdral\cro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09" y="1276350"/>
            <a:ext cx="265747" cy="14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Hand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21047"/>
            <a:ext cx="482918" cy="3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33415" y="1228736"/>
            <a:ext cx="268224" cy="4435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76339"/>
      </p:ext>
    </p:extLst>
  </p:cSld>
  <p:clrMapOvr>
    <a:masterClrMapping/>
  </p:clrMapOvr>
  <p:transition spd="slow" advClick="0" advTm="0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5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70833 -0.335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5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3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3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teshp\Desktop\Screensh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-9525"/>
            <a:ext cx="91249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43600" y="128396"/>
            <a:ext cx="3048000" cy="183375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Subscriber will click on “submit” button to complete  withdrawal request</a:t>
            </a:r>
            <a:endParaRPr lang="en-US" sz="2000" dirty="0"/>
          </a:p>
        </p:txBody>
      </p:sp>
      <p:pic>
        <p:nvPicPr>
          <p:cNvPr id="9" name="Picture 8" descr="D:\Mous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Hand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807" y="2610987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push dir="u"/>
        <p:sndAc>
          <p:stSnd>
            <p:snd r:embed="rId2" name="push.wav"/>
          </p:stSnd>
        </p:sndAc>
      </p:transition>
    </mc:Choice>
    <mc:Fallback xmlns="">
      <p:transition spd="slow" advClick="0" advTm="20000">
        <p:push dir="u"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2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2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0.44461 0.331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4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iteshp\Desktop\Withdral\Final Screenshots\28.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9050"/>
            <a:ext cx="9144000" cy="69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215900"/>
            <a:ext cx="7162800" cy="89535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User to verify all the submitted details and then click on “</a:t>
            </a:r>
            <a:r>
              <a:rPr lang="en-US" sz="2200" b="1" dirty="0" smtClean="0"/>
              <a:t>Confirm</a:t>
            </a:r>
            <a:r>
              <a:rPr lang="en-US" sz="2200" dirty="0" smtClean="0"/>
              <a:t>” button</a:t>
            </a:r>
            <a:endParaRPr lang="en-US" sz="2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20816" r="78860" b="76978"/>
          <a:stretch/>
        </p:blipFill>
        <p:spPr bwMode="auto">
          <a:xfrm>
            <a:off x="6073" y="19050"/>
            <a:ext cx="1865556" cy="13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44937" r="5856" b="29687"/>
          <a:stretch/>
        </p:blipFill>
        <p:spPr bwMode="auto">
          <a:xfrm>
            <a:off x="533400" y="1296236"/>
            <a:ext cx="8229600" cy="142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niteshp\Desktop\Withdral\Final Screenshots\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8" t="20817" r="23325" b="77518"/>
          <a:stretch/>
        </p:blipFill>
        <p:spPr bwMode="auto">
          <a:xfrm>
            <a:off x="6629400" y="5477"/>
            <a:ext cx="809847" cy="1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iteshp\Desktop\Withdral\Final Screenshots\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20589" r="82596" b="77266"/>
          <a:stretch/>
        </p:blipFill>
        <p:spPr bwMode="auto">
          <a:xfrm>
            <a:off x="147546" y="0"/>
            <a:ext cx="1531809" cy="1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74401"/>
      </p:ext>
    </p:extLst>
  </p:cSld>
  <p:clrMapOvr>
    <a:masterClrMapping/>
  </p:clrMapOvr>
  <p:transition spd="slow" advClick="0" advTm="0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  <p:bldP spid="5" grpId="2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niteshp\Desktop\Withdral\Final Screenshots\28.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9" b="29259"/>
          <a:stretch/>
        </p:blipFill>
        <p:spPr bwMode="auto">
          <a:xfrm>
            <a:off x="0" y="0"/>
            <a:ext cx="9062746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2878411"/>
            <a:ext cx="8763000" cy="969689"/>
            <a:chOff x="0" y="2878411"/>
            <a:chExt cx="8763000" cy="96968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81" r="5564" b="41927"/>
            <a:stretch/>
          </p:blipFill>
          <p:spPr bwMode="auto">
            <a:xfrm>
              <a:off x="0" y="2878411"/>
              <a:ext cx="8763000" cy="96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2" t="49435" r="84855" b="48769"/>
            <a:stretch/>
          </p:blipFill>
          <p:spPr bwMode="auto">
            <a:xfrm>
              <a:off x="1446373" y="3423958"/>
              <a:ext cx="45719" cy="87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2" t="49435" r="84855" b="48769"/>
            <a:stretch/>
          </p:blipFill>
          <p:spPr bwMode="auto">
            <a:xfrm>
              <a:off x="1623059" y="3423958"/>
              <a:ext cx="45719" cy="87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2" t="49435" r="84855" b="48769"/>
            <a:stretch/>
          </p:blipFill>
          <p:spPr bwMode="auto">
            <a:xfrm>
              <a:off x="1798319" y="3424799"/>
              <a:ext cx="45719" cy="87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38550"/>
            <a:ext cx="7762909" cy="13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Users\niteshp\Desktop\Withdral\Final Screenshots\28.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0" t="97558"/>
          <a:stretch/>
        </p:blipFill>
        <p:spPr bwMode="auto">
          <a:xfrm>
            <a:off x="0" y="3651150"/>
            <a:ext cx="9126519" cy="1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5613400" y="2663324"/>
            <a:ext cx="1752600" cy="1050636"/>
          </a:xfrm>
          <a:prstGeom prst="wedgeRectCallout">
            <a:avLst>
              <a:gd name="adj1" fmla="val -101655"/>
              <a:gd name="adj2" fmla="val 46505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Click on “Confirm” </a:t>
            </a:r>
            <a:r>
              <a:rPr lang="en-US" sz="2000" dirty="0" smtClean="0">
                <a:solidFill>
                  <a:schemeClr val="tx1"/>
                </a:solidFill>
              </a:rPr>
              <a:t>button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D:\Hand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649" y="3666835"/>
            <a:ext cx="266702" cy="1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ouse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2746" y="1183235"/>
            <a:ext cx="152948" cy="1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4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push dir="u"/>
        <p:sndAc>
          <p:stSnd>
            <p:snd r:embed="rId2" name="push.wav"/>
          </p:stSnd>
        </p:sndAc>
      </p:transition>
    </mc:Choice>
    <mc:Fallback xmlns="">
      <p:transition spd="slow" advClick="0" advTm="0">
        <p:push dir="u"/>
        <p:sndAc>
          <p:stSnd>
            <p:snd r:embed="rId9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08642E-6 L -0.49115 0.477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2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niteshp\Desktop\Withdral\Final Screenshots\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8" r="1466" b="4239"/>
          <a:stretch/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114800" y="2190750"/>
            <a:ext cx="2209800" cy="228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6400800" y="819150"/>
            <a:ext cx="2717800" cy="3276600"/>
          </a:xfrm>
          <a:prstGeom prst="wedgeRectCallout">
            <a:avLst>
              <a:gd name="adj1" fmla="val -63674"/>
              <a:gd name="adj2" fmla="val -844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Once the withdrawal </a:t>
            </a:r>
            <a:r>
              <a:rPr lang="en-US" sz="2000" dirty="0">
                <a:solidFill>
                  <a:schemeClr val="tx1"/>
                </a:solidFill>
              </a:rPr>
              <a:t>request </a:t>
            </a:r>
            <a:r>
              <a:rPr lang="en-US" sz="2000" dirty="0" smtClean="0">
                <a:solidFill>
                  <a:schemeClr val="tx1"/>
                </a:solidFill>
              </a:rPr>
              <a:t>is captured successfully, </a:t>
            </a:r>
            <a:r>
              <a:rPr lang="en-US" sz="2000" dirty="0">
                <a:solidFill>
                  <a:schemeClr val="tx1"/>
                </a:solidFill>
              </a:rPr>
              <a:t>an </a:t>
            </a:r>
            <a:r>
              <a:rPr lang="en-US" sz="2000" dirty="0" smtClean="0">
                <a:solidFill>
                  <a:schemeClr val="tx1"/>
                </a:solidFill>
              </a:rPr>
              <a:t>Acknowledgement </a:t>
            </a:r>
            <a:r>
              <a:rPr lang="en-US" sz="2000" dirty="0">
                <a:solidFill>
                  <a:schemeClr val="tx1"/>
                </a:solidFill>
              </a:rPr>
              <a:t>Number will be </a:t>
            </a:r>
            <a:r>
              <a:rPr lang="en-US" sz="2000" dirty="0" smtClean="0">
                <a:solidFill>
                  <a:schemeClr val="tx1"/>
                </a:solidFill>
              </a:rPr>
              <a:t>generated. You </a:t>
            </a:r>
            <a:r>
              <a:rPr lang="en-US" sz="2000" dirty="0">
                <a:solidFill>
                  <a:schemeClr val="tx1"/>
                </a:solidFill>
              </a:rPr>
              <a:t>can view and print your withdrawal form by clicking on </a:t>
            </a:r>
            <a:r>
              <a:rPr lang="en-US" sz="2000" dirty="0" smtClean="0">
                <a:solidFill>
                  <a:schemeClr val="tx1"/>
                </a:solidFill>
              </a:rPr>
              <a:t>the highlighted link.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niteshp\Desktop\Withdral\Final Screenshots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8" t="20822" r="23325" b="77267"/>
          <a:stretch/>
        </p:blipFill>
        <p:spPr bwMode="auto">
          <a:xfrm>
            <a:off x="6248400" y="16616"/>
            <a:ext cx="809847" cy="1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2" name="camera.wav"/>
          </p:stSnd>
        </p:sndAc>
      </p:transition>
    </mc:Choice>
    <mc:Fallback xmlns="">
      <p:transition spd="slow" advClick="0" advTm="0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6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3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100"/>
                            </p:stCondLst>
                            <p:childTnLst>
                              <p:par>
                                <p:cTn id="24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uiExpand="1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iteshp\Desktop\Withdral\Final Screenshots\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7" r="1548" b="4344"/>
          <a:stretch/>
        </p:blipFill>
        <p:spPr bwMode="auto">
          <a:xfrm>
            <a:off x="1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Mou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03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Ha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47750"/>
            <a:ext cx="384810" cy="2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637913" y="775715"/>
            <a:ext cx="2209800" cy="4119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niteshp\Desktop\Withdral\Final Screenshots\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8" t="20822" r="23325" b="77267"/>
          <a:stretch/>
        </p:blipFill>
        <p:spPr bwMode="auto">
          <a:xfrm>
            <a:off x="6248400" y="16616"/>
            <a:ext cx="809847" cy="1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2" name="camera.wav"/>
          </p:stSnd>
        </p:sndAc>
      </p:transition>
    </mc:Choice>
    <mc:Fallback xmlns="">
      <p:transition spd="slow" advClick="0" advTm="0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75 0.1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After successful Submission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038600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Print the form, paste photograph &amp; sign across photograph for self attestation and submit the Form to respective Nodal Office or POP-SP</a:t>
            </a:r>
          </a:p>
          <a:p>
            <a:pPr marL="457200" indent="-4572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Subscriber also need to submit all KYC documents </a:t>
            </a:r>
          </a:p>
          <a:p>
            <a:pPr marL="457200" indent="-4572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For Government subscribers, Nodal Office will submit Annexure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47019"/>
      </p:ext>
    </p:extLst>
  </p:cSld>
  <p:clrMapOvr>
    <a:masterClrMapping/>
  </p:clrMapOvr>
  <p:transition spd="slow" advClick="0" advTm="25000">
    <p:fade/>
    <p:sndAc>
      <p:stSnd>
        <p:snd r:embed="rId2" name="page-flip-01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742950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lvl="1" indent="-449263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Subscriber can withdraw a lump sum amount maximum up to 20% of total corpus</a:t>
            </a:r>
          </a:p>
          <a:p>
            <a:pPr marL="536575" lvl="1" indent="-449263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Remaining 80% has to be used for buying an Annuity Scheme from Annuity Service Provider (ASP)</a:t>
            </a:r>
          </a:p>
          <a:p>
            <a:pPr marL="536575" lvl="1" indent="-449263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Subscriber can select any one of the available ASPs </a:t>
            </a:r>
            <a:r>
              <a:rPr lang="en-IN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from </a:t>
            </a:r>
            <a:r>
              <a:rPr lang="en-IN" sz="2400" dirty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whom he / she will get monthly </a:t>
            </a:r>
            <a:r>
              <a:rPr lang="en-IN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pension</a:t>
            </a:r>
            <a:endParaRPr lang="en-US" sz="2400" dirty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3703"/>
            <a:ext cx="7772400" cy="514350"/>
          </a:xfrm>
        </p:spPr>
        <p:txBody>
          <a:bodyPr/>
          <a:lstStyle/>
          <a:p>
            <a:r>
              <a:rPr lang="en-IN" dirty="0" smtClean="0"/>
              <a:t>Premature Exit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94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>
        <p:sndAc>
          <p:stSnd>
            <p:snd r:embed="rId2" name="page-flip-01a.wav"/>
          </p:stSnd>
        </p:sndAc>
      </p:transition>
    </mc:Choice>
    <mc:Fallback xmlns="">
      <p:transition spd="slow" advClick="0" advTm="35000">
        <p:sndAc>
          <p:stSnd>
            <p:snd r:embed="rId3" name="page-flip-01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niteshp\Desktop\Withdral\Final Screenshots\32.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r="1429" b="25674"/>
          <a:stretch/>
        </p:blipFill>
        <p:spPr bwMode="auto">
          <a:xfrm>
            <a:off x="0" y="19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672207" y="1074458"/>
            <a:ext cx="800212" cy="963892"/>
            <a:chOff x="6672207" y="1074458"/>
            <a:chExt cx="800212" cy="963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72207" y="1074458"/>
              <a:ext cx="800212" cy="963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6934200" y="1224896"/>
              <a:ext cx="304800" cy="432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6413500" y="2171700"/>
            <a:ext cx="2717800" cy="2990850"/>
          </a:xfrm>
          <a:prstGeom prst="wedgeRectCallout">
            <a:avLst>
              <a:gd name="adj1" fmla="val -20683"/>
              <a:gd name="adj2" fmla="val -5430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Subscriber needs to affix latest </a:t>
            </a:r>
            <a:r>
              <a:rPr lang="en-US" sz="2000" dirty="0" err="1" smtClean="0">
                <a:solidFill>
                  <a:schemeClr val="tx1"/>
                </a:solidFill>
              </a:rPr>
              <a:t>coloured</a:t>
            </a:r>
            <a:r>
              <a:rPr lang="en-US" sz="2000" dirty="0" smtClean="0">
                <a:solidFill>
                  <a:schemeClr val="tx1"/>
                </a:solidFill>
              </a:rPr>
              <a:t> photograph </a:t>
            </a:r>
            <a:r>
              <a:rPr lang="en-US" sz="2000" dirty="0">
                <a:solidFill>
                  <a:schemeClr val="tx1"/>
                </a:solidFill>
              </a:rPr>
              <a:t>and sign across the photo for self attestation</a:t>
            </a:r>
            <a:r>
              <a:rPr lang="en-US" sz="2000" dirty="0" smtClean="0">
                <a:solidFill>
                  <a:schemeClr val="tx1"/>
                </a:solidFill>
              </a:rPr>
              <a:t>. Please </a:t>
            </a:r>
            <a:r>
              <a:rPr lang="en-US" sz="2000" dirty="0">
                <a:solidFill>
                  <a:schemeClr val="tx1"/>
                </a:solidFill>
              </a:rPr>
              <a:t>ensure your signature matches with CRA records.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99762">
            <a:off x="6132503" y="1750941"/>
            <a:ext cx="900426" cy="2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11886"/>
      </p:ext>
    </p:extLst>
  </p:cSld>
  <p:clrMapOvr>
    <a:masterClrMapping/>
  </p:clrMapOvr>
  <p:transition spd="slow" advClick="0" advTm="0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8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niteshp\Desktop\Withdral\Final Screenshots\32.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 r="1309" b="38123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32450"/>
      </p:ext>
    </p:extLst>
  </p:cSld>
  <p:clrMapOvr>
    <a:masterClrMapping/>
  </p:clrMapOvr>
  <p:transition spd="slow" advClick="0" advTm="6000">
    <p:push dir="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iteshp\Desktop\Withdral\Final Screenshots\32.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" r="1309" b="48316"/>
          <a:stretch/>
        </p:blipFill>
        <p:spPr bwMode="auto">
          <a:xfrm>
            <a:off x="3629" y="-19049"/>
            <a:ext cx="9140371" cy="51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7162800" y="1504950"/>
            <a:ext cx="1905000" cy="2590800"/>
          </a:xfrm>
          <a:prstGeom prst="wedgeRectCallout">
            <a:avLst>
              <a:gd name="adj1" fmla="val -60733"/>
              <a:gd name="adj2" fmla="val -2021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Subscriber has to sign within the Box. Please ensure your signature matches with CRA records.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85750"/>
            <a:ext cx="403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  I  F  E     I   N S  U R A  N C E     C O R  P O R  A T  I  O N     O F      I   N D  I  A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505719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 S P  0 0  4</a:t>
            </a:r>
            <a:endParaRPr lang="en-US" sz="800" dirty="0"/>
          </a:p>
        </p:txBody>
      </p:sp>
      <p:pic>
        <p:nvPicPr>
          <p:cNvPr id="12" name="Picture 2" descr="C:\Users\niteshp\Desktop\Withdral\Final Screenshots\32.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0" t="11490" r="17016" b="87260"/>
          <a:stretch/>
        </p:blipFill>
        <p:spPr bwMode="auto">
          <a:xfrm>
            <a:off x="5733460" y="1092161"/>
            <a:ext cx="1956390" cy="13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89535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N </a:t>
            </a:r>
            <a:r>
              <a:rPr lang="en-US" sz="800" dirty="0" err="1" smtClean="0"/>
              <a:t>N</a:t>
            </a:r>
            <a:r>
              <a:rPr lang="en-US" sz="800" dirty="0" smtClean="0"/>
              <a:t>  U I   T Y     P  A  Y A B  L  E     F O R     L  I  F  E     W  I  T  H     1  0  0 %     A N </a:t>
            </a:r>
            <a:r>
              <a:rPr lang="en-US" sz="800" dirty="0" err="1" smtClean="0"/>
              <a:t>N</a:t>
            </a:r>
            <a:r>
              <a:rPr lang="en-US" sz="800" dirty="0" smtClean="0"/>
              <a:t> U  I   T Y     P  A Y  A B  L E     T O     S P  O U S </a:t>
            </a:r>
          </a:p>
          <a:p>
            <a:r>
              <a:rPr lang="en-US" sz="800" dirty="0" smtClean="0"/>
              <a:t>E     O N    D  E A T  H     O  F     A N </a:t>
            </a:r>
            <a:r>
              <a:rPr lang="en-US" sz="800" dirty="0" err="1" smtClean="0"/>
              <a:t>N</a:t>
            </a:r>
            <a:r>
              <a:rPr lang="en-US" sz="800" dirty="0" smtClean="0"/>
              <a:t> U  I  T  A  N  T    W  I T  H     R E  T U  R N     O N     P  U R C H  A S E      O F     A N  </a:t>
            </a:r>
            <a:r>
              <a:rPr lang="en-US" sz="800" dirty="0" err="1" smtClean="0"/>
              <a:t>N</a:t>
            </a:r>
            <a:r>
              <a:rPr lang="en-US" sz="800" dirty="0" smtClean="0"/>
              <a:t> U I   T  Y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1962150" y="1221839"/>
            <a:ext cx="1015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 S  0  0 4  0  0  4</a:t>
            </a:r>
            <a:endParaRPr lang="en-US" sz="8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1212" y="2183549"/>
            <a:ext cx="900426" cy="2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26738"/>
      </p:ext>
    </p:extLst>
  </p:cSld>
  <p:clrMapOvr>
    <a:masterClrMapping/>
  </p:clrMapOvr>
  <p:transition spd="slow" advClick="0" advTm="4000">
    <p:push dir="u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niteshp\Desktop\Withdral\Final Screenshots\32.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6" r="1309" b="4195"/>
          <a:stretch/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4958" y="3577229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   1  /  2  8 G  e  </a:t>
            </a:r>
            <a:r>
              <a:rPr lang="en-US" sz="800" dirty="0" err="1" smtClean="0"/>
              <a:t>e</a:t>
            </a:r>
            <a:r>
              <a:rPr lang="en-US" sz="800" dirty="0" smtClean="0"/>
              <a:t>  t  a   C o  l  o  n   y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257837" y="4889419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  e   l  h  </a:t>
            </a:r>
            <a:r>
              <a:rPr lang="en-US" sz="800" dirty="0" err="1" smtClean="0"/>
              <a:t>i</a:t>
            </a:r>
            <a:endParaRPr lang="en-US" sz="800" dirty="0"/>
          </a:p>
        </p:txBody>
      </p:sp>
      <p:pic>
        <p:nvPicPr>
          <p:cNvPr id="11" name="Picture 2" descr="C:\Users\niteshp\Desktop\Withdral\Final Screenshots\32.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2" t="57454" r="23998" b="39285"/>
          <a:stretch/>
        </p:blipFill>
        <p:spPr bwMode="auto">
          <a:xfrm>
            <a:off x="3262312" y="1295400"/>
            <a:ext cx="1866900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iteshp\Desktop\Withdral\Final Screenshots\32.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2" t="57454" r="23998" b="39285"/>
          <a:stretch/>
        </p:blipFill>
        <p:spPr bwMode="auto">
          <a:xfrm>
            <a:off x="3262312" y="2630328"/>
            <a:ext cx="1866900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56628"/>
      </p:ext>
    </p:extLst>
  </p:cSld>
  <p:clrMapOvr>
    <a:masterClrMapping/>
  </p:clrMapOvr>
  <p:transition spd="slow" advClick="0" advTm="4000">
    <p:push dir="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 descr="C:\Users\niteshp\Desktop\Withdral\Final Screenshots\32.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r="1270" b="4362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716" y="2724150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1  1 0  0  3  1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270716" y="819150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  e   l  h  </a:t>
            </a:r>
            <a:r>
              <a:rPr lang="en-US" sz="800" dirty="0" err="1" smtClean="0"/>
              <a:t>i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263096" y="1457146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  e   l  h  </a:t>
            </a:r>
            <a:r>
              <a:rPr lang="en-US" sz="800" dirty="0" err="1" smtClean="0"/>
              <a:t>i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293576" y="2074366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  n  d  </a:t>
            </a:r>
            <a:r>
              <a:rPr lang="en-US" sz="800" dirty="0" err="1" smtClean="0"/>
              <a:t>i</a:t>
            </a:r>
            <a:r>
              <a:rPr lang="en-US" sz="800" dirty="0" smtClean="0"/>
              <a:t>  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78823417"/>
      </p:ext>
    </p:extLst>
  </p:cSld>
  <p:clrMapOvr>
    <a:masterClrMapping/>
  </p:clrMapOvr>
  <p:transition spd="slow" advClick="0" advTm="4000">
    <p:push dir="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niteshp\Desktop\Withdral\Final Screenshots\32.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7" r="1548" b="40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629150"/>
            <a:ext cx="90042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1200150"/>
            <a:ext cx="9906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niteshp\Desktop\Untitl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388"/>
          <a:stretch/>
        </p:blipFill>
        <p:spPr bwMode="auto">
          <a:xfrm>
            <a:off x="3262314" y="1183005"/>
            <a:ext cx="1438275" cy="1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iteshp\Desktop\Untitl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338" b="26388"/>
          <a:stretch/>
        </p:blipFill>
        <p:spPr bwMode="auto">
          <a:xfrm>
            <a:off x="4279583" y="2000249"/>
            <a:ext cx="297180" cy="1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niteshp\Desktop\Untitl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338" b="26388"/>
          <a:stretch/>
        </p:blipFill>
        <p:spPr bwMode="auto">
          <a:xfrm>
            <a:off x="2340769" y="2000248"/>
            <a:ext cx="297180" cy="1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5525" y="197697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1  0 0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59795297"/>
      </p:ext>
    </p:extLst>
  </p:cSld>
  <p:clrMapOvr>
    <a:masterClrMapping/>
  </p:clrMapOvr>
  <p:transition spd="slow" advClick="0" advTm="4000">
    <p:push dir="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niteshp\Desktop\Withdral\Final Screenshots\32.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" t="2055" r="1190" b="45211"/>
          <a:stretch/>
        </p:blipFill>
        <p:spPr bwMode="auto">
          <a:xfrm>
            <a:off x="-76200" y="0"/>
            <a:ext cx="9220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521567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Dinesh Singh Dalvi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521567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Ashwin Kumar Limaye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737422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Geeta</a:t>
            </a:r>
            <a:r>
              <a:rPr lang="en-US" sz="800" dirty="0" smtClean="0"/>
              <a:t> Colony, Delhi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738472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Geeta</a:t>
            </a:r>
            <a:r>
              <a:rPr lang="en-US" sz="800" dirty="0" smtClean="0"/>
              <a:t> Colony, Delhi</a:t>
            </a:r>
            <a:endParaRPr lang="en-US" sz="800" dirty="0"/>
          </a:p>
        </p:txBody>
      </p:sp>
      <p:pic>
        <p:nvPicPr>
          <p:cNvPr id="2050" name="Picture 2" descr="D: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93" y="1026523"/>
            <a:ext cx="938213" cy="1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026523"/>
            <a:ext cx="838200" cy="1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ular Callout 12"/>
          <p:cNvSpPr/>
          <p:nvPr/>
        </p:nvSpPr>
        <p:spPr>
          <a:xfrm>
            <a:off x="1447800" y="1712101"/>
            <a:ext cx="6324600" cy="1056499"/>
          </a:xfrm>
          <a:prstGeom prst="wedgeRectCallout">
            <a:avLst>
              <a:gd name="adj1" fmla="val -21162"/>
              <a:gd name="adj2" fmla="val -88713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Witness details are mandatory. Please fill Name, Address and Signature of 2 witnesses.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388488"/>
            <a:ext cx="900426" cy="2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09195"/>
      </p:ext>
    </p:extLst>
  </p:cSld>
  <p:clrMapOvr>
    <a:masterClrMapping/>
  </p:clrMapOvr>
  <p:transition spd="slow" advClick="0" advTm="3000">
    <p:push dir="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uiExpand="1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niteshp\Desktop\Withdral\Final Screenshots\32.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7" r="1786" b="3897"/>
          <a:stretch/>
        </p:blipFill>
        <p:spPr bwMode="auto">
          <a:xfrm>
            <a:off x="-3629" y="-1"/>
            <a:ext cx="9144000" cy="51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756400" y="2114550"/>
            <a:ext cx="2336800" cy="1981200"/>
          </a:xfrm>
          <a:prstGeom prst="wedgeRectCallout">
            <a:avLst>
              <a:gd name="adj1" fmla="val -55730"/>
              <a:gd name="adj2" fmla="val -2085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Nodal Office/ POP-SP has to </a:t>
            </a:r>
            <a:r>
              <a:rPr lang="en-US" sz="2000" dirty="0" smtClean="0">
                <a:solidFill>
                  <a:schemeClr val="tx1"/>
                </a:solidFill>
              </a:rPr>
              <a:t>authorize </a:t>
            </a:r>
            <a:r>
              <a:rPr lang="en-US" sz="2000" dirty="0">
                <a:solidFill>
                  <a:schemeClr val="tx1"/>
                </a:solidFill>
              </a:rPr>
              <a:t>the form along with the submitted KYC </a:t>
            </a:r>
            <a:r>
              <a:rPr lang="en-US" sz="2000" dirty="0" smtClean="0">
                <a:solidFill>
                  <a:schemeClr val="tx1"/>
                </a:solidFill>
              </a:rPr>
              <a:t>documents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6758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6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niteshp\Desktop\Withdral\Final Screenshots\32.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1" r="1309" b="23632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629400" y="2876550"/>
            <a:ext cx="2336800" cy="1981200"/>
          </a:xfrm>
          <a:prstGeom prst="wedgeRectCallout">
            <a:avLst>
              <a:gd name="adj1" fmla="val -114452"/>
              <a:gd name="adj2" fmla="val -2415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Submit the form to your Nodal Office or POP-SP and collect the </a:t>
            </a:r>
            <a:r>
              <a:rPr lang="en-US" sz="2000" dirty="0" smtClean="0">
                <a:solidFill>
                  <a:schemeClr val="tx1"/>
                </a:solidFill>
              </a:rPr>
              <a:t>Acknowledgement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$(KGrHqZ,!q4FE0wFToLYBSckh!Q67w~~60_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114550"/>
            <a:ext cx="78581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374" y="2520950"/>
            <a:ext cx="900426" cy="2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6705601" y="666750"/>
            <a:ext cx="2057400" cy="1314450"/>
          </a:xfrm>
          <a:prstGeom prst="wedgeRectCallout">
            <a:avLst>
              <a:gd name="adj1" fmla="val -20430"/>
              <a:gd name="adj2" fmla="val 566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Please affix revenue stamp and sign across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83513"/>
      </p:ext>
    </p:extLst>
  </p:cSld>
  <p:clrMapOvr>
    <a:masterClrMapping/>
  </p:clrMapOvr>
  <p:transition spd="slow" advClick="0" advTm="4000">
    <p:push dir="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uild="allAtOnce" animBg="1"/>
      <p:bldP spid="8" grpId="0" animBg="1"/>
      <p:bldP spid="8" grpId="1" build="allAtOnce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niteshp\Desktop\Withdral\Final Screenshots\32.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r="1309" b="44643"/>
          <a:stretch/>
        </p:blipFill>
        <p:spPr bwMode="auto">
          <a:xfrm>
            <a:off x="1" y="2721"/>
            <a:ext cx="9143999" cy="51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Callout 5"/>
          <p:cNvSpPr/>
          <p:nvPr/>
        </p:nvSpPr>
        <p:spPr>
          <a:xfrm>
            <a:off x="1943100" y="2180352"/>
            <a:ext cx="5257800" cy="785515"/>
          </a:xfrm>
          <a:prstGeom prst="downArrowCallout">
            <a:avLst>
              <a:gd name="adj1" fmla="val 0"/>
              <a:gd name="adj2" fmla="val 0"/>
              <a:gd name="adj3" fmla="val 0"/>
              <a:gd name="adj4" fmla="val 100000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section is for Govt. Office use only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17935"/>
      </p:ext>
    </p:extLst>
  </p:cSld>
  <p:clrMapOvr>
    <a:masterClrMapping/>
  </p:clrMapOvr>
  <p:transition spd="slow" advClick="0" advTm="3000">
    <p:push dir="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362"/>
            <a:ext cx="7772400" cy="514350"/>
          </a:xfrm>
        </p:spPr>
        <p:txBody>
          <a:bodyPr/>
          <a:lstStyle/>
          <a:p>
            <a:r>
              <a:rPr lang="en-US" dirty="0" smtClean="0"/>
              <a:t>Annuity Service Providers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42950"/>
            <a:ext cx="9144000" cy="4114800"/>
          </a:xfrm>
        </p:spPr>
        <p:txBody>
          <a:bodyPr/>
          <a:lstStyle/>
          <a:p>
            <a:pPr marL="87312" lvl="1"/>
            <a:r>
              <a:rPr lang="en-US" sz="2400" dirty="0" smtClean="0">
                <a:solidFill>
                  <a:prstClr val="black"/>
                </a:solidFill>
                <a:latin typeface="Helvetica 65 Medium"/>
                <a:cs typeface="Times New Roman" pitchFamily="18" charset="0"/>
              </a:rPr>
              <a:t>Annuity Service Providers empanelled are</a:t>
            </a:r>
          </a:p>
          <a:p>
            <a:pPr marL="87312" lvl="1"/>
            <a:endParaRPr lang="en-US" sz="2400" dirty="0" smtClean="0">
              <a:solidFill>
                <a:prstClr val="black"/>
              </a:solidFill>
              <a:latin typeface="Helvetica 65 Medium"/>
              <a:cs typeface="Times New Roman" pitchFamily="18" charset="0"/>
            </a:endParaRPr>
          </a:p>
        </p:txBody>
      </p:sp>
      <p:pic>
        <p:nvPicPr>
          <p:cNvPr id="5" name="Picture 2" descr="D:\sbi_life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1328"/>
            <a:ext cx="1981200" cy="9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star union dai ich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667531"/>
            <a:ext cx="1981200" cy="9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ICICI-Prudential-Life-Insurance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1751326"/>
            <a:ext cx="1981200" cy="95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HDF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666667"/>
            <a:ext cx="1981201" cy="9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LIC Indi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712326"/>
            <a:ext cx="1981200" cy="95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55809"/>
      </p:ext>
    </p:extLst>
  </p:cSld>
  <p:clrMapOvr>
    <a:masterClrMapping/>
  </p:clrMapOvr>
  <p:transition spd="slow" advClick="0" advTm="10000">
    <p:fade/>
    <p:sndAc>
      <p:stSnd>
        <p:snd r:embed="rId2" name="page-flip-01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3962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Subscriber is required to submit physical withdrawal form along with required document to his/her Nodal Office/POP for processing of your withdrawal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12584"/>
      </p:ext>
    </p:extLst>
  </p:cSld>
  <p:clrMapOvr>
    <a:masterClrMapping/>
  </p:clrMapOvr>
  <p:transition spd="slow" advTm="10000">
    <p:sndAc>
      <p:stSnd>
        <p:snd r:embed="rId2" name="page-flip-01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52550"/>
            <a:ext cx="8991600" cy="2743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Thank you for viewing the demonstration.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 case of any assistance, please contact your Nodal Office  / POP-SP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52698"/>
      </p:ext>
    </p:extLst>
  </p:cSld>
  <p:clrMapOvr>
    <a:masterClrMapping/>
  </p:clrMapOvr>
  <p:transition spd="slow" advTm="60000">
    <p:sndAc>
      <p:stSnd>
        <p:snd r:embed="rId2" name="page-flip-01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7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600" y="-5603"/>
            <a:ext cx="7772400" cy="514350"/>
          </a:xfrm>
        </p:spPr>
        <p:txBody>
          <a:bodyPr/>
          <a:lstStyle/>
          <a:p>
            <a:r>
              <a:rPr lang="en-US" dirty="0" smtClean="0"/>
              <a:t>Annuity Quotes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 r="1192" b="12339"/>
          <a:stretch/>
        </p:blipFill>
        <p:spPr bwMode="auto">
          <a:xfrm>
            <a:off x="0" y="666749"/>
            <a:ext cx="9125277" cy="447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Mou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065" y="4725825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Han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867150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4"/>
          <p:cNvSpPr/>
          <p:nvPr/>
        </p:nvSpPr>
        <p:spPr>
          <a:xfrm>
            <a:off x="76200" y="3714750"/>
            <a:ext cx="1974028" cy="994125"/>
          </a:xfrm>
          <a:custGeom>
            <a:avLst/>
            <a:gdLst>
              <a:gd name="connsiteX0" fmla="*/ 0 w 2823882"/>
              <a:gd name="connsiteY0" fmla="*/ 0 h 990600"/>
              <a:gd name="connsiteX1" fmla="*/ 470647 w 2823882"/>
              <a:gd name="connsiteY1" fmla="*/ 0 h 990600"/>
              <a:gd name="connsiteX2" fmla="*/ 470647 w 2823882"/>
              <a:gd name="connsiteY2" fmla="*/ 0 h 990600"/>
              <a:gd name="connsiteX3" fmla="*/ 1176618 w 2823882"/>
              <a:gd name="connsiteY3" fmla="*/ 0 h 990600"/>
              <a:gd name="connsiteX4" fmla="*/ 2823882 w 2823882"/>
              <a:gd name="connsiteY4" fmla="*/ 0 h 990600"/>
              <a:gd name="connsiteX5" fmla="*/ 2823882 w 2823882"/>
              <a:gd name="connsiteY5" fmla="*/ 165100 h 990600"/>
              <a:gd name="connsiteX6" fmla="*/ 2823882 w 2823882"/>
              <a:gd name="connsiteY6" fmla="*/ 165100 h 990600"/>
              <a:gd name="connsiteX7" fmla="*/ 2823882 w 2823882"/>
              <a:gd name="connsiteY7" fmla="*/ 412750 h 990600"/>
              <a:gd name="connsiteX8" fmla="*/ 2823882 w 2823882"/>
              <a:gd name="connsiteY8" fmla="*/ 990600 h 990600"/>
              <a:gd name="connsiteX9" fmla="*/ 1176618 w 2823882"/>
              <a:gd name="connsiteY9" fmla="*/ 990600 h 990600"/>
              <a:gd name="connsiteX10" fmla="*/ 470647 w 2823882"/>
              <a:gd name="connsiteY10" fmla="*/ 990600 h 990600"/>
              <a:gd name="connsiteX11" fmla="*/ 470647 w 2823882"/>
              <a:gd name="connsiteY11" fmla="*/ 990600 h 990600"/>
              <a:gd name="connsiteX12" fmla="*/ 0 w 2823882"/>
              <a:gd name="connsiteY12" fmla="*/ 990600 h 990600"/>
              <a:gd name="connsiteX13" fmla="*/ 0 w 2823882"/>
              <a:gd name="connsiteY13" fmla="*/ 412750 h 990600"/>
              <a:gd name="connsiteX14" fmla="*/ -186404 w 2823882"/>
              <a:gd name="connsiteY14" fmla="*/ 287789 h 990600"/>
              <a:gd name="connsiteX15" fmla="*/ 0 w 2823882"/>
              <a:gd name="connsiteY15" fmla="*/ 165100 h 990600"/>
              <a:gd name="connsiteX16" fmla="*/ 0 w 2823882"/>
              <a:gd name="connsiteY16" fmla="*/ 0 h 990600"/>
              <a:gd name="connsiteX0" fmla="*/ 186404 w 3315086"/>
              <a:gd name="connsiteY0" fmla="*/ 0 h 990600"/>
              <a:gd name="connsiteX1" fmla="*/ 657051 w 3315086"/>
              <a:gd name="connsiteY1" fmla="*/ 0 h 990600"/>
              <a:gd name="connsiteX2" fmla="*/ 657051 w 3315086"/>
              <a:gd name="connsiteY2" fmla="*/ 0 h 990600"/>
              <a:gd name="connsiteX3" fmla="*/ 1363022 w 3315086"/>
              <a:gd name="connsiteY3" fmla="*/ 0 h 990600"/>
              <a:gd name="connsiteX4" fmla="*/ 3010286 w 3315086"/>
              <a:gd name="connsiteY4" fmla="*/ 0 h 990600"/>
              <a:gd name="connsiteX5" fmla="*/ 3010286 w 3315086"/>
              <a:gd name="connsiteY5" fmla="*/ 165100 h 990600"/>
              <a:gd name="connsiteX6" fmla="*/ 3315086 w 3315086"/>
              <a:gd name="connsiteY6" fmla="*/ 203200 h 990600"/>
              <a:gd name="connsiteX7" fmla="*/ 3010286 w 3315086"/>
              <a:gd name="connsiteY7" fmla="*/ 412750 h 990600"/>
              <a:gd name="connsiteX8" fmla="*/ 3010286 w 3315086"/>
              <a:gd name="connsiteY8" fmla="*/ 990600 h 990600"/>
              <a:gd name="connsiteX9" fmla="*/ 1363022 w 3315086"/>
              <a:gd name="connsiteY9" fmla="*/ 990600 h 990600"/>
              <a:gd name="connsiteX10" fmla="*/ 657051 w 3315086"/>
              <a:gd name="connsiteY10" fmla="*/ 990600 h 990600"/>
              <a:gd name="connsiteX11" fmla="*/ 657051 w 3315086"/>
              <a:gd name="connsiteY11" fmla="*/ 990600 h 990600"/>
              <a:gd name="connsiteX12" fmla="*/ 186404 w 3315086"/>
              <a:gd name="connsiteY12" fmla="*/ 990600 h 990600"/>
              <a:gd name="connsiteX13" fmla="*/ 186404 w 3315086"/>
              <a:gd name="connsiteY13" fmla="*/ 412750 h 990600"/>
              <a:gd name="connsiteX14" fmla="*/ 0 w 3315086"/>
              <a:gd name="connsiteY14" fmla="*/ 287789 h 990600"/>
              <a:gd name="connsiteX15" fmla="*/ 186404 w 3315086"/>
              <a:gd name="connsiteY15" fmla="*/ 165100 h 990600"/>
              <a:gd name="connsiteX16" fmla="*/ 186404 w 3315086"/>
              <a:gd name="connsiteY16" fmla="*/ 0 h 990600"/>
              <a:gd name="connsiteX0" fmla="*/ 3524 w 3132206"/>
              <a:gd name="connsiteY0" fmla="*/ 0 h 990600"/>
              <a:gd name="connsiteX1" fmla="*/ 474171 w 3132206"/>
              <a:gd name="connsiteY1" fmla="*/ 0 h 990600"/>
              <a:gd name="connsiteX2" fmla="*/ 474171 w 3132206"/>
              <a:gd name="connsiteY2" fmla="*/ 0 h 990600"/>
              <a:gd name="connsiteX3" fmla="*/ 1180142 w 3132206"/>
              <a:gd name="connsiteY3" fmla="*/ 0 h 990600"/>
              <a:gd name="connsiteX4" fmla="*/ 2827406 w 3132206"/>
              <a:gd name="connsiteY4" fmla="*/ 0 h 990600"/>
              <a:gd name="connsiteX5" fmla="*/ 2827406 w 3132206"/>
              <a:gd name="connsiteY5" fmla="*/ 165100 h 990600"/>
              <a:gd name="connsiteX6" fmla="*/ 3132206 w 3132206"/>
              <a:gd name="connsiteY6" fmla="*/ 203200 h 990600"/>
              <a:gd name="connsiteX7" fmla="*/ 2827406 w 3132206"/>
              <a:gd name="connsiteY7" fmla="*/ 412750 h 990600"/>
              <a:gd name="connsiteX8" fmla="*/ 2827406 w 3132206"/>
              <a:gd name="connsiteY8" fmla="*/ 990600 h 990600"/>
              <a:gd name="connsiteX9" fmla="*/ 1180142 w 3132206"/>
              <a:gd name="connsiteY9" fmla="*/ 990600 h 990600"/>
              <a:gd name="connsiteX10" fmla="*/ 474171 w 3132206"/>
              <a:gd name="connsiteY10" fmla="*/ 990600 h 990600"/>
              <a:gd name="connsiteX11" fmla="*/ 474171 w 3132206"/>
              <a:gd name="connsiteY11" fmla="*/ 990600 h 990600"/>
              <a:gd name="connsiteX12" fmla="*/ 3524 w 3132206"/>
              <a:gd name="connsiteY12" fmla="*/ 990600 h 990600"/>
              <a:gd name="connsiteX13" fmla="*/ 3524 w 3132206"/>
              <a:gd name="connsiteY13" fmla="*/ 412750 h 990600"/>
              <a:gd name="connsiteX14" fmla="*/ 0 w 3132206"/>
              <a:gd name="connsiteY14" fmla="*/ 298547 h 990600"/>
              <a:gd name="connsiteX15" fmla="*/ 3524 w 3132206"/>
              <a:gd name="connsiteY15" fmla="*/ 165100 h 990600"/>
              <a:gd name="connsiteX16" fmla="*/ 3524 w 3132206"/>
              <a:gd name="connsiteY16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2206" h="990600">
                <a:moveTo>
                  <a:pt x="3524" y="0"/>
                </a:moveTo>
                <a:lnTo>
                  <a:pt x="474171" y="0"/>
                </a:lnTo>
                <a:lnTo>
                  <a:pt x="474171" y="0"/>
                </a:lnTo>
                <a:lnTo>
                  <a:pt x="1180142" y="0"/>
                </a:lnTo>
                <a:lnTo>
                  <a:pt x="2827406" y="0"/>
                </a:lnTo>
                <a:lnTo>
                  <a:pt x="2827406" y="165100"/>
                </a:lnTo>
                <a:lnTo>
                  <a:pt x="3132206" y="203200"/>
                </a:lnTo>
                <a:lnTo>
                  <a:pt x="2827406" y="412750"/>
                </a:lnTo>
                <a:lnTo>
                  <a:pt x="2827406" y="990600"/>
                </a:lnTo>
                <a:lnTo>
                  <a:pt x="1180142" y="990600"/>
                </a:lnTo>
                <a:lnTo>
                  <a:pt x="474171" y="990600"/>
                </a:lnTo>
                <a:lnTo>
                  <a:pt x="474171" y="990600"/>
                </a:lnTo>
                <a:lnTo>
                  <a:pt x="3524" y="990600"/>
                </a:lnTo>
                <a:lnTo>
                  <a:pt x="3524" y="412750"/>
                </a:lnTo>
                <a:lnTo>
                  <a:pt x="0" y="298547"/>
                </a:lnTo>
                <a:cubicBezTo>
                  <a:pt x="1175" y="254065"/>
                  <a:pt x="2349" y="209582"/>
                  <a:pt x="3524" y="165100"/>
                </a:cubicBezTo>
                <a:lnTo>
                  <a:pt x="3524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To get the Annuity Quotes, click here </a:t>
            </a:r>
            <a:endParaRPr lang="en-IN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3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5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23457E-7 L -0.60225 -0.161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22" y="-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2" b="6173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8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 b="5860"/>
          <a:stretch/>
        </p:blipFill>
        <p:spPr bwMode="auto">
          <a:xfrm>
            <a:off x="0" y="-25228"/>
            <a:ext cx="9144000" cy="516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752982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5729"/>
          <a:stretch/>
        </p:blipFill>
        <p:spPr bwMode="auto">
          <a:xfrm>
            <a:off x="0" y="-19050"/>
            <a:ext cx="9144000" cy="516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Mous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065" y="4725825"/>
            <a:ext cx="251901" cy="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Hand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962150"/>
            <a:ext cx="381000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4"/>
          <p:cNvSpPr/>
          <p:nvPr/>
        </p:nvSpPr>
        <p:spPr>
          <a:xfrm>
            <a:off x="2667000" y="1910458"/>
            <a:ext cx="3932817" cy="561109"/>
          </a:xfrm>
          <a:custGeom>
            <a:avLst/>
            <a:gdLst>
              <a:gd name="connsiteX0" fmla="*/ 0 w 2823882"/>
              <a:gd name="connsiteY0" fmla="*/ 0 h 990600"/>
              <a:gd name="connsiteX1" fmla="*/ 470647 w 2823882"/>
              <a:gd name="connsiteY1" fmla="*/ 0 h 990600"/>
              <a:gd name="connsiteX2" fmla="*/ 470647 w 2823882"/>
              <a:gd name="connsiteY2" fmla="*/ 0 h 990600"/>
              <a:gd name="connsiteX3" fmla="*/ 1176618 w 2823882"/>
              <a:gd name="connsiteY3" fmla="*/ 0 h 990600"/>
              <a:gd name="connsiteX4" fmla="*/ 2823882 w 2823882"/>
              <a:gd name="connsiteY4" fmla="*/ 0 h 990600"/>
              <a:gd name="connsiteX5" fmla="*/ 2823882 w 2823882"/>
              <a:gd name="connsiteY5" fmla="*/ 165100 h 990600"/>
              <a:gd name="connsiteX6" fmla="*/ 2823882 w 2823882"/>
              <a:gd name="connsiteY6" fmla="*/ 165100 h 990600"/>
              <a:gd name="connsiteX7" fmla="*/ 2823882 w 2823882"/>
              <a:gd name="connsiteY7" fmla="*/ 412750 h 990600"/>
              <a:gd name="connsiteX8" fmla="*/ 2823882 w 2823882"/>
              <a:gd name="connsiteY8" fmla="*/ 990600 h 990600"/>
              <a:gd name="connsiteX9" fmla="*/ 1176618 w 2823882"/>
              <a:gd name="connsiteY9" fmla="*/ 990600 h 990600"/>
              <a:gd name="connsiteX10" fmla="*/ 470647 w 2823882"/>
              <a:gd name="connsiteY10" fmla="*/ 990600 h 990600"/>
              <a:gd name="connsiteX11" fmla="*/ 470647 w 2823882"/>
              <a:gd name="connsiteY11" fmla="*/ 990600 h 990600"/>
              <a:gd name="connsiteX12" fmla="*/ 0 w 2823882"/>
              <a:gd name="connsiteY12" fmla="*/ 990600 h 990600"/>
              <a:gd name="connsiteX13" fmla="*/ 0 w 2823882"/>
              <a:gd name="connsiteY13" fmla="*/ 412750 h 990600"/>
              <a:gd name="connsiteX14" fmla="*/ -186404 w 2823882"/>
              <a:gd name="connsiteY14" fmla="*/ 287789 h 990600"/>
              <a:gd name="connsiteX15" fmla="*/ 0 w 2823882"/>
              <a:gd name="connsiteY15" fmla="*/ 165100 h 990600"/>
              <a:gd name="connsiteX16" fmla="*/ 0 w 2823882"/>
              <a:gd name="connsiteY16" fmla="*/ 0 h 990600"/>
              <a:gd name="connsiteX0" fmla="*/ 186404 w 3315086"/>
              <a:gd name="connsiteY0" fmla="*/ 0 h 990600"/>
              <a:gd name="connsiteX1" fmla="*/ 657051 w 3315086"/>
              <a:gd name="connsiteY1" fmla="*/ 0 h 990600"/>
              <a:gd name="connsiteX2" fmla="*/ 657051 w 3315086"/>
              <a:gd name="connsiteY2" fmla="*/ 0 h 990600"/>
              <a:gd name="connsiteX3" fmla="*/ 1363022 w 3315086"/>
              <a:gd name="connsiteY3" fmla="*/ 0 h 990600"/>
              <a:gd name="connsiteX4" fmla="*/ 3010286 w 3315086"/>
              <a:gd name="connsiteY4" fmla="*/ 0 h 990600"/>
              <a:gd name="connsiteX5" fmla="*/ 3010286 w 3315086"/>
              <a:gd name="connsiteY5" fmla="*/ 165100 h 990600"/>
              <a:gd name="connsiteX6" fmla="*/ 3315086 w 3315086"/>
              <a:gd name="connsiteY6" fmla="*/ 203200 h 990600"/>
              <a:gd name="connsiteX7" fmla="*/ 3010286 w 3315086"/>
              <a:gd name="connsiteY7" fmla="*/ 412750 h 990600"/>
              <a:gd name="connsiteX8" fmla="*/ 3010286 w 3315086"/>
              <a:gd name="connsiteY8" fmla="*/ 990600 h 990600"/>
              <a:gd name="connsiteX9" fmla="*/ 1363022 w 3315086"/>
              <a:gd name="connsiteY9" fmla="*/ 990600 h 990600"/>
              <a:gd name="connsiteX10" fmla="*/ 657051 w 3315086"/>
              <a:gd name="connsiteY10" fmla="*/ 990600 h 990600"/>
              <a:gd name="connsiteX11" fmla="*/ 657051 w 3315086"/>
              <a:gd name="connsiteY11" fmla="*/ 990600 h 990600"/>
              <a:gd name="connsiteX12" fmla="*/ 186404 w 3315086"/>
              <a:gd name="connsiteY12" fmla="*/ 990600 h 990600"/>
              <a:gd name="connsiteX13" fmla="*/ 186404 w 3315086"/>
              <a:gd name="connsiteY13" fmla="*/ 412750 h 990600"/>
              <a:gd name="connsiteX14" fmla="*/ 0 w 3315086"/>
              <a:gd name="connsiteY14" fmla="*/ 287789 h 990600"/>
              <a:gd name="connsiteX15" fmla="*/ 186404 w 3315086"/>
              <a:gd name="connsiteY15" fmla="*/ 165100 h 990600"/>
              <a:gd name="connsiteX16" fmla="*/ 186404 w 3315086"/>
              <a:gd name="connsiteY16" fmla="*/ 0 h 990600"/>
              <a:gd name="connsiteX0" fmla="*/ 3524 w 3132206"/>
              <a:gd name="connsiteY0" fmla="*/ 0 h 990600"/>
              <a:gd name="connsiteX1" fmla="*/ 474171 w 3132206"/>
              <a:gd name="connsiteY1" fmla="*/ 0 h 990600"/>
              <a:gd name="connsiteX2" fmla="*/ 474171 w 3132206"/>
              <a:gd name="connsiteY2" fmla="*/ 0 h 990600"/>
              <a:gd name="connsiteX3" fmla="*/ 1180142 w 3132206"/>
              <a:gd name="connsiteY3" fmla="*/ 0 h 990600"/>
              <a:gd name="connsiteX4" fmla="*/ 2827406 w 3132206"/>
              <a:gd name="connsiteY4" fmla="*/ 0 h 990600"/>
              <a:gd name="connsiteX5" fmla="*/ 2827406 w 3132206"/>
              <a:gd name="connsiteY5" fmla="*/ 165100 h 990600"/>
              <a:gd name="connsiteX6" fmla="*/ 3132206 w 3132206"/>
              <a:gd name="connsiteY6" fmla="*/ 203200 h 990600"/>
              <a:gd name="connsiteX7" fmla="*/ 2827406 w 3132206"/>
              <a:gd name="connsiteY7" fmla="*/ 412750 h 990600"/>
              <a:gd name="connsiteX8" fmla="*/ 2827406 w 3132206"/>
              <a:gd name="connsiteY8" fmla="*/ 990600 h 990600"/>
              <a:gd name="connsiteX9" fmla="*/ 1180142 w 3132206"/>
              <a:gd name="connsiteY9" fmla="*/ 990600 h 990600"/>
              <a:gd name="connsiteX10" fmla="*/ 474171 w 3132206"/>
              <a:gd name="connsiteY10" fmla="*/ 990600 h 990600"/>
              <a:gd name="connsiteX11" fmla="*/ 474171 w 3132206"/>
              <a:gd name="connsiteY11" fmla="*/ 990600 h 990600"/>
              <a:gd name="connsiteX12" fmla="*/ 3524 w 3132206"/>
              <a:gd name="connsiteY12" fmla="*/ 990600 h 990600"/>
              <a:gd name="connsiteX13" fmla="*/ 3524 w 3132206"/>
              <a:gd name="connsiteY13" fmla="*/ 412750 h 990600"/>
              <a:gd name="connsiteX14" fmla="*/ 0 w 3132206"/>
              <a:gd name="connsiteY14" fmla="*/ 298547 h 990600"/>
              <a:gd name="connsiteX15" fmla="*/ 3524 w 3132206"/>
              <a:gd name="connsiteY15" fmla="*/ 165100 h 990600"/>
              <a:gd name="connsiteX16" fmla="*/ 3524 w 3132206"/>
              <a:gd name="connsiteY16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2206" h="990600">
                <a:moveTo>
                  <a:pt x="3524" y="0"/>
                </a:moveTo>
                <a:lnTo>
                  <a:pt x="474171" y="0"/>
                </a:lnTo>
                <a:lnTo>
                  <a:pt x="474171" y="0"/>
                </a:lnTo>
                <a:lnTo>
                  <a:pt x="1180142" y="0"/>
                </a:lnTo>
                <a:lnTo>
                  <a:pt x="2827406" y="0"/>
                </a:lnTo>
                <a:lnTo>
                  <a:pt x="2827406" y="165100"/>
                </a:lnTo>
                <a:lnTo>
                  <a:pt x="3132206" y="203200"/>
                </a:lnTo>
                <a:lnTo>
                  <a:pt x="2827406" y="412750"/>
                </a:lnTo>
                <a:lnTo>
                  <a:pt x="2827406" y="990600"/>
                </a:lnTo>
                <a:lnTo>
                  <a:pt x="1180142" y="990600"/>
                </a:lnTo>
                <a:lnTo>
                  <a:pt x="474171" y="990600"/>
                </a:lnTo>
                <a:lnTo>
                  <a:pt x="474171" y="990600"/>
                </a:lnTo>
                <a:lnTo>
                  <a:pt x="3524" y="990600"/>
                </a:lnTo>
                <a:lnTo>
                  <a:pt x="3524" y="412750"/>
                </a:lnTo>
                <a:lnTo>
                  <a:pt x="0" y="298547"/>
                </a:lnTo>
                <a:cubicBezTo>
                  <a:pt x="1175" y="254065"/>
                  <a:pt x="2349" y="209582"/>
                  <a:pt x="3524" y="165100"/>
                </a:cubicBezTo>
                <a:lnTo>
                  <a:pt x="3524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To view Annuity Quotes </a:t>
            </a:r>
            <a:r>
              <a:rPr lang="en-US" sz="1600" dirty="0" smtClean="0">
                <a:solidFill>
                  <a:schemeClr val="tx1"/>
                </a:solidFill>
              </a:rPr>
              <a:t>for various </a:t>
            </a:r>
            <a:r>
              <a:rPr lang="en-US" sz="1600" dirty="0">
                <a:solidFill>
                  <a:schemeClr val="tx1"/>
                </a:solidFill>
              </a:rPr>
              <a:t>pension plans,  “</a:t>
            </a:r>
            <a:r>
              <a:rPr lang="en-US" sz="1600" dirty="0" smtClean="0">
                <a:solidFill>
                  <a:schemeClr val="tx1"/>
                </a:solidFill>
              </a:rPr>
              <a:t>Click Here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endParaRPr lang="en-IN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8868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3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5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23457E-7 L -0.14392 -0.517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-2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3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uild="allAtOnce" animBg="1"/>
    </p:bldLst>
  </p:timing>
</p:sld>
</file>

<file path=ppt/theme/theme1.xml><?xml version="1.0" encoding="utf-8"?>
<a:theme xmlns:a="http://schemas.openxmlformats.org/drawingml/2006/main" name="NSDL">
  <a:themeElements>
    <a:clrScheme name="nsdl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500000"/>
      </a:accent1>
      <a:accent2>
        <a:srgbClr val="8E0000"/>
      </a:accent2>
      <a:accent3>
        <a:srgbClr val="B34101"/>
      </a:accent3>
      <a:accent4>
        <a:srgbClr val="F45E02"/>
      </a:accent4>
      <a:accent5>
        <a:srgbClr val="FF8C2D"/>
      </a:accent5>
      <a:accent6>
        <a:srgbClr val="FFBC43"/>
      </a:accent6>
      <a:hlink>
        <a:srgbClr val="421300"/>
      </a:hlink>
      <a:folHlink>
        <a:srgbClr val="C86400"/>
      </a:folHlink>
    </a:clrScheme>
    <a:fontScheme name="Helvetica">
      <a:majorFont>
        <a:latin typeface="Helvetica 65 Medium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NSDL e-Gov Office theme</Template>
  <TotalTime>3863</TotalTime>
  <Words>1009</Words>
  <Application>Microsoft Office PowerPoint</Application>
  <PresentationFormat>On-screen Show (16:9)</PresentationFormat>
  <Paragraphs>97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NSDL</vt:lpstr>
      <vt:lpstr>PowerPoint Presentation</vt:lpstr>
      <vt:lpstr>Exit Process</vt:lpstr>
      <vt:lpstr>Superannuation</vt:lpstr>
      <vt:lpstr>Premature Exit</vt:lpstr>
      <vt:lpstr>Annuity Service Providers</vt:lpstr>
      <vt:lpstr>Annuity Quotes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successful Submission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Nitesh Patil</dc:creator>
  <cp:lastModifiedBy>Dhiraj Mhatre</cp:lastModifiedBy>
  <cp:revision>210</cp:revision>
  <dcterms:created xsi:type="dcterms:W3CDTF">2006-08-16T00:00:00Z</dcterms:created>
  <dcterms:modified xsi:type="dcterms:W3CDTF">2016-04-13T06:56:49Z</dcterms:modified>
</cp:coreProperties>
</file>